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8"/>
  </p:notesMasterIdLst>
  <p:sldIdLst>
    <p:sldId id="271" r:id="rId2"/>
    <p:sldId id="332" r:id="rId3"/>
    <p:sldId id="333" r:id="rId4"/>
    <p:sldId id="348" r:id="rId5"/>
    <p:sldId id="330" r:id="rId6"/>
    <p:sldId id="328" r:id="rId7"/>
    <p:sldId id="277" r:id="rId8"/>
    <p:sldId id="282" r:id="rId9"/>
    <p:sldId id="285" r:id="rId10"/>
    <p:sldId id="334" r:id="rId11"/>
    <p:sldId id="286" r:id="rId12"/>
    <p:sldId id="290" r:id="rId13"/>
    <p:sldId id="313" r:id="rId14"/>
    <p:sldId id="315" r:id="rId15"/>
    <p:sldId id="314" r:id="rId16"/>
    <p:sldId id="339" r:id="rId17"/>
    <p:sldId id="311" r:id="rId18"/>
    <p:sldId id="338" r:id="rId19"/>
    <p:sldId id="308" r:id="rId20"/>
    <p:sldId id="310" r:id="rId21"/>
    <p:sldId id="275" r:id="rId22"/>
    <p:sldId id="309" r:id="rId23"/>
    <p:sldId id="340" r:id="rId24"/>
    <p:sldId id="341" r:id="rId25"/>
    <p:sldId id="342" r:id="rId26"/>
    <p:sldId id="307" r:id="rId27"/>
    <p:sldId id="294" r:id="rId28"/>
    <p:sldId id="316" r:id="rId29"/>
    <p:sldId id="317" r:id="rId30"/>
    <p:sldId id="318" r:id="rId31"/>
    <p:sldId id="343" r:id="rId32"/>
    <p:sldId id="344" r:id="rId33"/>
    <p:sldId id="345" r:id="rId34"/>
    <p:sldId id="280" r:id="rId35"/>
    <p:sldId id="319" r:id="rId36"/>
    <p:sldId id="326" r:id="rId37"/>
    <p:sldId id="337" r:id="rId38"/>
    <p:sldId id="336" r:id="rId39"/>
    <p:sldId id="289" r:id="rId40"/>
    <p:sldId id="320" r:id="rId41"/>
    <p:sldId id="321" r:id="rId42"/>
    <p:sldId id="322" r:id="rId43"/>
    <p:sldId id="323" r:id="rId44"/>
    <p:sldId id="325" r:id="rId45"/>
    <p:sldId id="347" r:id="rId46"/>
    <p:sldId id="324" r:id="rId47"/>
    <p:sldId id="327" r:id="rId48"/>
    <p:sldId id="329" r:id="rId49"/>
    <p:sldId id="306" r:id="rId50"/>
    <p:sldId id="268" r:id="rId51"/>
    <p:sldId id="269" r:id="rId52"/>
    <p:sldId id="295" r:id="rId53"/>
    <p:sldId id="346" r:id="rId54"/>
    <p:sldId id="274" r:id="rId55"/>
    <p:sldId id="273" r:id="rId56"/>
    <p:sldId id="260" r:id="rId5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B013D"/>
    <a:srgbClr val="1E0153"/>
    <a:srgbClr val="242F50"/>
    <a:srgbClr val="FFFFFF"/>
    <a:srgbClr val="ED7D31"/>
    <a:srgbClr val="2A0272"/>
    <a:srgbClr val="243051"/>
    <a:srgbClr val="FF484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067" autoAdjust="0"/>
    <p:restoredTop sz="87017" autoAdjust="0"/>
  </p:normalViewPr>
  <p:slideViewPr>
    <p:cSldViewPr snapToGrid="0">
      <p:cViewPr varScale="1">
        <p:scale>
          <a:sx n="101" d="100"/>
          <a:sy n="101" d="100"/>
        </p:scale>
        <p:origin x="1218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90B170-996B-A442-A200-95E405D9B84C}" type="datetimeFigureOut">
              <a:rPr lang="en-US" smtClean="0"/>
              <a:t>11/16/2015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06D3EB-7EB7-7643-BFB6-47CA1AEC2E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4217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6D3EB-7EB7-7643-BFB6-47CA1AEC2E2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1483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Let’s see how all these problems can be addressed</a:t>
            </a:r>
            <a:r>
              <a:rPr lang="en-US" baseline="0" dirty="0" smtClean="0"/>
              <a:t> </a:t>
            </a:r>
            <a:r>
              <a:rPr lang="is-IS" baseline="0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6D3EB-7EB7-7643-BFB6-47CA1AEC2E2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737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Dedicated hardware for Android</a:t>
            </a:r>
          </a:p>
          <a:p>
            <a:r>
              <a:rPr lang="en-US" dirty="0" smtClean="0"/>
              <a:t>OS </a:t>
            </a:r>
            <a:r>
              <a:rPr lang="en-US" dirty="0" err="1" smtClean="0"/>
              <a:t>env</a:t>
            </a:r>
            <a:r>
              <a:rPr lang="en-US" dirty="0" smtClean="0"/>
              <a:t>: AWS (mostly </a:t>
            </a:r>
            <a:r>
              <a:rPr lang="en-US" dirty="0" err="1" smtClean="0"/>
              <a:t>linux</a:t>
            </a:r>
            <a:r>
              <a:rPr lang="en-US" dirty="0" smtClean="0"/>
              <a:t>), Azure (mostly Windows)</a:t>
            </a:r>
          </a:p>
          <a:p>
            <a:endParaRPr lang="en-US" dirty="0" smtClean="0"/>
          </a:p>
          <a:p>
            <a:r>
              <a:rPr lang="en-US" dirty="0" smtClean="0"/>
              <a:t>Recently a few tools and technologies became popular. Let’s see how they can help solve our</a:t>
            </a:r>
            <a:r>
              <a:rPr lang="en-US" baseline="0" dirty="0" smtClean="0"/>
              <a:t> issues</a:t>
            </a:r>
            <a:r>
              <a:rPr lang="is-IS" baseline="0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6D3EB-7EB7-7643-BFB6-47CA1AEC2E2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2020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</a:t>
            </a:r>
            <a:r>
              <a:rPr lang="en-US" baseline="0" dirty="0" smtClean="0"/>
              <a:t> the past goods were delivered ‘as they are’ – multiple different packages</a:t>
            </a:r>
          </a:p>
          <a:p>
            <a:r>
              <a:rPr lang="en-US" baseline="0" dirty="0" smtClean="0"/>
              <a:t>Hard to load/unload on different infrastructures </a:t>
            </a:r>
          </a:p>
          <a:p>
            <a:r>
              <a:rPr lang="en-US" baseline="0" dirty="0" smtClean="0"/>
              <a:t>Solution: shipping container</a:t>
            </a:r>
          </a:p>
          <a:p>
            <a:r>
              <a:rPr lang="en-US" baseline="0" dirty="0" smtClean="0"/>
              <a:t>Engineers borrowed the same idea</a:t>
            </a:r>
          </a:p>
          <a:p>
            <a:r>
              <a:rPr lang="en-US" baseline="0" dirty="0" smtClean="0"/>
              <a:t>Isolation, </a:t>
            </a:r>
            <a:r>
              <a:rPr lang="en-US" baseline="0" dirty="0" err="1" smtClean="0"/>
              <a:t>Standartization</a:t>
            </a:r>
            <a:r>
              <a:rPr lang="en-US" baseline="0" dirty="0" smtClean="0"/>
              <a:t>, Automation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6D3EB-7EB7-7643-BFB6-47CA1AEC2E2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7524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Virtualization emulates</a:t>
            </a:r>
            <a:r>
              <a:rPr lang="en-US" baseline="0" dirty="0" smtClean="0"/>
              <a:t> all devices (memory, disk, video, </a:t>
            </a:r>
            <a:r>
              <a:rPr lang="is-IS" baseline="0" dirty="0" smtClean="0"/>
              <a:t>….). We can run different OS-es</a:t>
            </a:r>
          </a:p>
          <a:p>
            <a:r>
              <a:rPr lang="is-IS" baseline="0" dirty="0" smtClean="0"/>
              <a:t>Containerization allows us to run only a single OS, but is much cheaper and lightweight.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6D3EB-7EB7-7643-BFB6-47CA1AEC2E2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355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baseline="0" dirty="0" smtClean="0"/>
              <a:t> is an implementation of the container idea</a:t>
            </a:r>
          </a:p>
          <a:p>
            <a:r>
              <a:rPr lang="en-US" baseline="0" dirty="0" smtClean="0"/>
              <a:t>Provides definition of container in “</a:t>
            </a:r>
            <a:r>
              <a:rPr lang="en-US" baseline="0" dirty="0" err="1" smtClean="0"/>
              <a:t>Dockerfile</a:t>
            </a:r>
            <a:r>
              <a:rPr lang="en-US" baseline="0" dirty="0" smtClean="0"/>
              <a:t>”</a:t>
            </a:r>
          </a:p>
          <a:p>
            <a:r>
              <a:rPr lang="en-US" baseline="0" dirty="0" smtClean="0"/>
              <a:t>The container is stored as image</a:t>
            </a:r>
          </a:p>
          <a:p>
            <a:r>
              <a:rPr lang="en-US" baseline="0" dirty="0" smtClean="0"/>
              <a:t>The image is stored on a site/repo - Hub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6D3EB-7EB7-7643-BFB6-47CA1AEC2E2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5171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Now it’s a time for demo.</a:t>
            </a:r>
          </a:p>
          <a:p>
            <a:r>
              <a:rPr lang="en-US" dirty="0" smtClean="0"/>
              <a:t>You</a:t>
            </a:r>
            <a:r>
              <a:rPr lang="en-US" baseline="0" dirty="0" smtClean="0"/>
              <a:t> can find the source, container definition (</a:t>
            </a:r>
            <a:r>
              <a:rPr lang="en-US" baseline="0" dirty="0" err="1" smtClean="0"/>
              <a:t>dockerfile</a:t>
            </a:r>
            <a:r>
              <a:rPr lang="en-US" baseline="0" dirty="0" smtClean="0"/>
              <a:t>) and the presentation itself in </a:t>
            </a:r>
            <a:r>
              <a:rPr lang="en-US" baseline="0" dirty="0" err="1" smtClean="0"/>
              <a:t>github</a:t>
            </a:r>
            <a:endParaRPr lang="en-US" baseline="0" dirty="0" smtClean="0"/>
          </a:p>
          <a:p>
            <a:r>
              <a:rPr lang="en-US" dirty="0" smtClean="0"/>
              <a:t>You can take a picture so you don’t have to remember or write</a:t>
            </a:r>
            <a:r>
              <a:rPr lang="en-US" baseline="0" dirty="0" smtClean="0"/>
              <a:t> down the address.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6D3EB-7EB7-7643-BFB6-47CA1AEC2E2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3980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Run 2 (or more) </a:t>
            </a:r>
            <a:r>
              <a:rPr lang="en-US" dirty="0" err="1" smtClean="0"/>
              <a:t>mvn</a:t>
            </a:r>
            <a:r>
              <a:rPr lang="en-US" baseline="0" dirty="0" smtClean="0"/>
              <a:t> clean install in parallel to demonstrate they fail</a:t>
            </a:r>
          </a:p>
          <a:p>
            <a:r>
              <a:rPr lang="en-US" baseline="0" dirty="0" smtClean="0"/>
              <a:t>Now start a container with Ubuntu to show that containers actually work and show </a:t>
            </a:r>
          </a:p>
          <a:p>
            <a:pPr marL="228600" indent="-228600">
              <a:buAutoNum type="arabicPeriod"/>
            </a:pPr>
            <a:r>
              <a:rPr lang="en-US" baseline="0" dirty="0" err="1" smtClean="0"/>
              <a:t>uname</a:t>
            </a:r>
            <a:r>
              <a:rPr lang="en-US" baseline="0" dirty="0" smtClean="0"/>
              <a:t> </a:t>
            </a:r>
          </a:p>
          <a:p>
            <a:pPr marL="228600" indent="-228600">
              <a:buAutoNum type="arabicPeriod"/>
            </a:pPr>
            <a:r>
              <a:rPr lang="en-US" baseline="0" dirty="0" err="1" smtClean="0"/>
              <a:t>Whoami</a:t>
            </a:r>
            <a:endParaRPr lang="en-US" baseline="0" dirty="0" smtClean="0"/>
          </a:p>
          <a:p>
            <a:pPr marL="228600" indent="-228600">
              <a:buAutoNum type="arabicPeriod"/>
            </a:pPr>
            <a:r>
              <a:rPr lang="en-US" baseline="0" dirty="0" smtClean="0"/>
              <a:t>restart does not work –this is not a VM</a:t>
            </a:r>
          </a:p>
          <a:p>
            <a:pPr marL="0" indent="0">
              <a:buNone/>
            </a:pPr>
            <a:endParaRPr lang="en-US" baseline="0" dirty="0" smtClean="0"/>
          </a:p>
          <a:p>
            <a:pPr marL="0" indent="0">
              <a:buNone/>
            </a:pPr>
            <a:r>
              <a:rPr lang="en-US" baseline="0" dirty="0" smtClean="0"/>
              <a:t>Run 2 containers to show that </a:t>
            </a:r>
            <a:r>
              <a:rPr lang="en-US" baseline="0" dirty="0" err="1" smtClean="0"/>
              <a:t>mvn</a:t>
            </a:r>
            <a:r>
              <a:rPr lang="en-US" baseline="0" dirty="0" smtClean="0"/>
              <a:t> clean install now works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6D3EB-7EB7-7643-BFB6-47CA1AEC2E2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4593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Linux only</a:t>
            </a:r>
            <a:r>
              <a:rPr lang="en-US" baseline="0" dirty="0" smtClean="0"/>
              <a:t>. Windows requires different VM</a:t>
            </a:r>
          </a:p>
          <a:p>
            <a:r>
              <a:rPr lang="en-US" baseline="0" dirty="0" smtClean="0"/>
              <a:t>Discipline – cleanup still needed. CPU and memory contention is problem in containers too. This has to be addressed in the same way as with VM/standalone </a:t>
            </a:r>
            <a:r>
              <a:rPr lang="en-US" baseline="0" dirty="0" err="1" smtClean="0"/>
              <a:t>env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6D3EB-7EB7-7643-BFB6-47CA1AEC2E2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7054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Software is complex-</a:t>
            </a:r>
            <a:r>
              <a:rPr lang="en-US" baseline="0" dirty="0" smtClean="0"/>
              <a:t> it consists of many moving parts, developed by many teams using multiple technologies</a:t>
            </a:r>
          </a:p>
          <a:p>
            <a:r>
              <a:rPr lang="en-US" baseline="0" dirty="0" smtClean="0"/>
              <a:t>Like a car in an assembly line our software needs to pass through multiple stages of build and validation until we have an end product</a:t>
            </a:r>
          </a:p>
          <a:p>
            <a:r>
              <a:rPr lang="en-US" baseline="0" dirty="0" smtClean="0"/>
              <a:t>We wan to have this assembly line fully automated -&gt; release often and receive feedback.</a:t>
            </a:r>
            <a:endParaRPr lang="en-US" dirty="0" smtClean="0"/>
          </a:p>
          <a:p>
            <a:r>
              <a:rPr lang="en-US" dirty="0" smtClean="0"/>
              <a:t>When </a:t>
            </a:r>
            <a:r>
              <a:rPr lang="en-US" dirty="0" smtClean="0"/>
              <a:t>producing </a:t>
            </a:r>
            <a:r>
              <a:rPr lang="en-US" dirty="0" smtClean="0"/>
              <a:t>software </a:t>
            </a:r>
            <a:r>
              <a:rPr lang="en-US" dirty="0" smtClean="0"/>
              <a:t>we have</a:t>
            </a:r>
            <a:r>
              <a:rPr lang="en-US" baseline="0" dirty="0" smtClean="0"/>
              <a:t> to: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Deal with high complexity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Have an ‘assembly line’ like process for testing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Have this automated</a:t>
            </a:r>
            <a:endParaRPr lang="en-US" baseline="0" dirty="0"/>
          </a:p>
          <a:p>
            <a:r>
              <a:rPr lang="en-US" dirty="0" smtClean="0"/>
              <a:t>We</a:t>
            </a:r>
            <a:r>
              <a:rPr lang="en-US" baseline="0" dirty="0" smtClean="0"/>
              <a:t> can do </a:t>
            </a:r>
            <a:r>
              <a:rPr lang="en-US" baseline="0" dirty="0" err="1" smtClean="0"/>
              <a:t>everyting</a:t>
            </a:r>
            <a:r>
              <a:rPr lang="en-US" baseline="0" dirty="0" smtClean="0"/>
              <a:t> in a container, however we are missing one important concept </a:t>
            </a:r>
            <a:r>
              <a:rPr lang="is-IS" baseline="0" dirty="0" smtClean="0"/>
              <a:t>…</a:t>
            </a:r>
            <a:endParaRPr lang="en-US" dirty="0" smtClean="0"/>
          </a:p>
          <a:p>
            <a:pPr marL="0" indent="0">
              <a:buFontTx/>
              <a:buNone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6D3EB-7EB7-7643-BFB6-47CA1AEC2E2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70547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Pipelines can</a:t>
            </a:r>
            <a:r>
              <a:rPr lang="en-US" baseline="0" dirty="0" smtClean="0"/>
              <a:t> help us reach from build through testing to the final packaging and release of our product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6D3EB-7EB7-7643-BFB6-47CA1AEC2E2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7741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order to </a:t>
            </a:r>
            <a:r>
              <a:rPr lang="en-US" baseline="0" dirty="0" smtClean="0"/>
              <a:t>build quality software we need: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Tests so that we know it works as expected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Automation that allows us to develop and experiment in a cheap and quick manner -&gt; improve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Tools can help </a:t>
            </a:r>
            <a:r>
              <a:rPr lang="en-US" baseline="0" dirty="0" err="1" smtClean="0"/>
              <a:t>alot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smtClean="0"/>
              <a:t>Discipline is required to keep all that is good and improve further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6D3EB-7EB7-7643-BFB6-47CA1AEC2E2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1302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can use popular solutions with containers</a:t>
            </a:r>
          </a:p>
          <a:p>
            <a:r>
              <a:rPr lang="en-US" dirty="0" smtClean="0"/>
              <a:t>Or use homegrown</a:t>
            </a:r>
            <a:r>
              <a:rPr lang="en-US" baseline="0" dirty="0" smtClean="0"/>
              <a:t> tools</a:t>
            </a:r>
          </a:p>
          <a:p>
            <a:r>
              <a:rPr lang="en-US" baseline="0" dirty="0" smtClean="0"/>
              <a:t>However </a:t>
            </a:r>
            <a:r>
              <a:rPr lang="is-IS" baseline="0" dirty="0" smtClean="0"/>
              <a:t>… they all miss the concept of a pipeline and don’t treat it as a first class citizen</a:t>
            </a:r>
          </a:p>
          <a:p>
            <a:endParaRPr lang="is-IS" baseline="0" dirty="0" smtClean="0"/>
          </a:p>
          <a:p>
            <a:r>
              <a:rPr lang="is-IS" baseline="0" dirty="0" smtClean="0"/>
              <a:t>That’s why ...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6D3EB-7EB7-7643-BFB6-47CA1AEC2E2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15783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CI that understands </a:t>
            </a:r>
            <a:r>
              <a:rPr lang="en-US" dirty="0" smtClean="0"/>
              <a:t>pipelines</a:t>
            </a:r>
          </a:p>
          <a:p>
            <a:r>
              <a:rPr lang="en-US" dirty="0" smtClean="0"/>
              <a:t>Concourse was build</a:t>
            </a:r>
            <a:r>
              <a:rPr lang="en-US" baseline="0" dirty="0" smtClean="0"/>
              <a:t> by the CF community out of necessity – after experimenting with Jenkins and </a:t>
            </a:r>
            <a:r>
              <a:rPr lang="en-US" baseline="0" dirty="0" err="1" smtClean="0"/>
              <a:t>GoCD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6D3EB-7EB7-7643-BFB6-47CA1AEC2E2C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85147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6D3EB-7EB7-7643-BFB6-47CA1AEC2E2C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834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Conveyor</a:t>
            </a:r>
            <a:r>
              <a:rPr lang="en-US" baseline="0" dirty="0" smtClean="0"/>
              <a:t> that accepts resources on the input and after processing/</a:t>
            </a:r>
            <a:r>
              <a:rPr lang="en-US" baseline="0" dirty="0" err="1" smtClean="0"/>
              <a:t>manifacturing</a:t>
            </a:r>
            <a:r>
              <a:rPr lang="en-US" baseline="0" dirty="0" smtClean="0"/>
              <a:t> outputs releases on the output.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Resources:</a:t>
            </a:r>
          </a:p>
          <a:p>
            <a:pPr marL="171450" indent="-171450">
              <a:buFontTx/>
              <a:buChar char="•"/>
            </a:pPr>
            <a:r>
              <a:rPr lang="en-US" baseline="0" dirty="0" smtClean="0"/>
              <a:t>Worker</a:t>
            </a:r>
          </a:p>
          <a:p>
            <a:pPr marL="171450" indent="-171450">
              <a:buFontTx/>
              <a:buChar char="•"/>
            </a:pPr>
            <a:r>
              <a:rPr lang="en-US" baseline="0" dirty="0" smtClean="0"/>
              <a:t>Controller</a:t>
            </a:r>
          </a:p>
          <a:p>
            <a:pPr marL="171450" indent="-171450">
              <a:buFontTx/>
              <a:buChar char="•"/>
            </a:pPr>
            <a:r>
              <a:rPr lang="en-US" baseline="0" dirty="0" smtClean="0"/>
              <a:t>Integration suite</a:t>
            </a:r>
          </a:p>
          <a:p>
            <a:pPr marL="171450" indent="-171450">
              <a:buFontTx/>
              <a:buChar char="•"/>
            </a:pPr>
            <a:r>
              <a:rPr lang="en-US" baseline="0" dirty="0" smtClean="0"/>
              <a:t>Release</a:t>
            </a:r>
          </a:p>
          <a:p>
            <a:pPr marL="171450" indent="-171450">
              <a:buFontTx/>
              <a:buChar char="•"/>
            </a:pPr>
            <a:r>
              <a:rPr lang="en-US" baseline="0" dirty="0" smtClean="0"/>
              <a:t>Final-release</a:t>
            </a:r>
          </a:p>
          <a:p>
            <a:pPr marL="0" indent="0">
              <a:buFontTx/>
              <a:buNone/>
            </a:pPr>
            <a:endParaRPr lang="en-US" baseline="0" dirty="0" smtClean="0"/>
          </a:p>
          <a:p>
            <a:pPr marL="0" indent="0">
              <a:buFontTx/>
              <a:buNone/>
            </a:pPr>
            <a:r>
              <a:rPr lang="en-US" baseline="0" dirty="0" smtClean="0"/>
              <a:t>Jobs:</a:t>
            </a:r>
          </a:p>
          <a:p>
            <a:pPr marL="171450" indent="-171450">
              <a:buFontTx/>
              <a:buChar char="•"/>
            </a:pPr>
            <a:r>
              <a:rPr lang="en-US" baseline="0" dirty="0" smtClean="0"/>
              <a:t>Worker build &amp; unit test</a:t>
            </a:r>
          </a:p>
          <a:p>
            <a:pPr marL="171450" indent="-171450">
              <a:buFontTx/>
              <a:buChar char="•"/>
            </a:pPr>
            <a:r>
              <a:rPr lang="en-US" baseline="0" dirty="0" smtClean="0"/>
              <a:t>Controller build &amp; </a:t>
            </a:r>
            <a:r>
              <a:rPr lang="en-US" baseline="0" dirty="0" err="1" smtClean="0"/>
              <a:t>mysql</a:t>
            </a:r>
            <a:r>
              <a:rPr lang="en-US" baseline="0" dirty="0" smtClean="0"/>
              <a:t> test</a:t>
            </a:r>
          </a:p>
          <a:p>
            <a:pPr marL="171450" indent="-171450">
              <a:buFontTx/>
              <a:buChar char="•"/>
            </a:pPr>
            <a:r>
              <a:rPr lang="en-US" baseline="0" dirty="0" smtClean="0"/>
              <a:t>Controller build &amp; </a:t>
            </a:r>
            <a:r>
              <a:rPr lang="en-US" baseline="0" dirty="0" err="1" smtClean="0"/>
              <a:t>postgres</a:t>
            </a:r>
            <a:r>
              <a:rPr lang="en-US" baseline="0" dirty="0" smtClean="0"/>
              <a:t> test</a:t>
            </a:r>
          </a:p>
          <a:p>
            <a:pPr marL="171450" indent="-171450">
              <a:buFontTx/>
              <a:buChar char="•"/>
            </a:pPr>
            <a:r>
              <a:rPr lang="en-US" baseline="0" dirty="0" smtClean="0"/>
              <a:t>Integration test</a:t>
            </a:r>
          </a:p>
          <a:p>
            <a:pPr marL="171450" indent="-171450">
              <a:buFontTx/>
              <a:buChar char="•"/>
            </a:pPr>
            <a:r>
              <a:rPr lang="en-US" baseline="0" dirty="0" smtClean="0"/>
              <a:t>Deploy</a:t>
            </a:r>
          </a:p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6D3EB-7EB7-7643-BFB6-47CA1AEC2E2C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24308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Now it’s a time for demo.</a:t>
            </a:r>
          </a:p>
          <a:p>
            <a:r>
              <a:rPr lang="en-US" dirty="0" smtClean="0"/>
              <a:t>You</a:t>
            </a:r>
            <a:r>
              <a:rPr lang="en-US" baseline="0" dirty="0" smtClean="0"/>
              <a:t> can find the source, container definition (</a:t>
            </a:r>
            <a:r>
              <a:rPr lang="en-US" baseline="0" dirty="0" err="1" smtClean="0"/>
              <a:t>dockerfile</a:t>
            </a:r>
            <a:r>
              <a:rPr lang="en-US" baseline="0" dirty="0" smtClean="0"/>
              <a:t>) and the presentation itself in </a:t>
            </a:r>
            <a:r>
              <a:rPr lang="en-US" baseline="0" dirty="0" err="1" smtClean="0"/>
              <a:t>github</a:t>
            </a:r>
            <a:endParaRPr lang="en-US" baseline="0" dirty="0" smtClean="0"/>
          </a:p>
          <a:p>
            <a:r>
              <a:rPr lang="en-US" dirty="0" smtClean="0"/>
              <a:t>You can take a picture so you don’t have to remember or write</a:t>
            </a:r>
            <a:r>
              <a:rPr lang="en-US" baseline="0" dirty="0" smtClean="0"/>
              <a:t> down the address.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6D3EB-7EB7-7643-BFB6-47CA1AEC2E2C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25657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Show our local concourse pipeline and explain what it does</a:t>
            </a:r>
          </a:p>
          <a:p>
            <a:r>
              <a:rPr lang="en-US" dirty="0" smtClean="0"/>
              <a:t>Change the source of the example and demonstrate: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Concourse picks the change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Runs tests in parallel (in containers)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Packages and releases the code</a:t>
            </a:r>
          </a:p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6D3EB-7EB7-7643-BFB6-47CA1AEC2E2C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43057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lvl="1" indent="-285750">
              <a:lnSpc>
                <a:spcPct val="150000"/>
              </a:lnSpc>
              <a:spcBef>
                <a:spcPts val="1000"/>
              </a:spcBef>
            </a:pPr>
            <a:r>
              <a:rPr lang="en-US" dirty="0" smtClean="0">
                <a:solidFill>
                  <a:schemeClr val="bg1"/>
                </a:solidFill>
              </a:rPr>
              <a:t>Pros</a:t>
            </a:r>
          </a:p>
          <a:p>
            <a:pPr marL="742950" lvl="2" indent="-285750">
              <a:lnSpc>
                <a:spcPct val="150000"/>
              </a:lnSpc>
              <a:spcBef>
                <a:spcPts val="1000"/>
              </a:spcBef>
            </a:pPr>
            <a:r>
              <a:rPr lang="en-US" dirty="0" smtClean="0">
                <a:solidFill>
                  <a:schemeClr val="bg1"/>
                </a:solidFill>
              </a:rPr>
              <a:t>Reproducible environment – configuration in </a:t>
            </a:r>
            <a:r>
              <a:rPr lang="en-US" dirty="0" err="1" smtClean="0">
                <a:solidFill>
                  <a:schemeClr val="bg1"/>
                </a:solidFill>
              </a:rPr>
              <a:t>pipeline.yml</a:t>
            </a:r>
            <a:endParaRPr lang="en-US" dirty="0" smtClean="0">
              <a:solidFill>
                <a:schemeClr val="bg1"/>
              </a:solidFill>
            </a:endParaRPr>
          </a:p>
          <a:p>
            <a:pPr marL="742950" lvl="2" indent="-285750">
              <a:lnSpc>
                <a:spcPct val="150000"/>
              </a:lnSpc>
              <a:spcBef>
                <a:spcPts val="1000"/>
              </a:spcBef>
            </a:pPr>
            <a:r>
              <a:rPr lang="en-US" dirty="0" smtClean="0">
                <a:solidFill>
                  <a:schemeClr val="bg1"/>
                </a:solidFill>
              </a:rPr>
              <a:t>Native pipeline support – pipeline = resources</a:t>
            </a:r>
            <a:r>
              <a:rPr lang="en-US" baseline="0" dirty="0" smtClean="0">
                <a:solidFill>
                  <a:schemeClr val="bg1"/>
                </a:solidFill>
              </a:rPr>
              <a:t> + tasks &amp; jobs</a:t>
            </a:r>
            <a:endParaRPr lang="en-US" dirty="0" smtClean="0">
              <a:solidFill>
                <a:schemeClr val="bg1"/>
              </a:solidFill>
            </a:endParaRPr>
          </a:p>
          <a:p>
            <a:pPr marL="742950" lvl="2" indent="-285750">
              <a:lnSpc>
                <a:spcPct val="150000"/>
              </a:lnSpc>
              <a:spcBef>
                <a:spcPts val="1000"/>
              </a:spcBef>
            </a:pPr>
            <a:r>
              <a:rPr lang="en-US" dirty="0" smtClean="0">
                <a:solidFill>
                  <a:schemeClr val="bg1"/>
                </a:solidFill>
              </a:rPr>
              <a:t>Release process modeling – easy to model the whole (end to end) release process</a:t>
            </a:r>
          </a:p>
          <a:p>
            <a:pPr marL="285750" lvl="1" indent="-285750">
              <a:lnSpc>
                <a:spcPct val="150000"/>
              </a:lnSpc>
              <a:spcBef>
                <a:spcPts val="1000"/>
              </a:spcBef>
            </a:pPr>
            <a:r>
              <a:rPr lang="en-US" dirty="0" smtClean="0">
                <a:solidFill>
                  <a:schemeClr val="bg1"/>
                </a:solidFill>
              </a:rPr>
              <a:t>Cons</a:t>
            </a:r>
          </a:p>
          <a:p>
            <a:pPr marL="742950" lvl="2" indent="-285750">
              <a:lnSpc>
                <a:spcPct val="150000"/>
              </a:lnSpc>
              <a:spcBef>
                <a:spcPts val="1000"/>
              </a:spcBef>
            </a:pPr>
            <a:r>
              <a:rPr lang="en-US" dirty="0" smtClean="0">
                <a:solidFill>
                  <a:schemeClr val="bg1"/>
                </a:solidFill>
              </a:rPr>
              <a:t>Maturity – not </a:t>
            </a:r>
            <a:r>
              <a:rPr lang="en-US" dirty="0" err="1" smtClean="0">
                <a:solidFill>
                  <a:schemeClr val="bg1"/>
                </a:solidFill>
              </a:rPr>
              <a:t>matury</a:t>
            </a:r>
            <a:r>
              <a:rPr lang="en-US" dirty="0" smtClean="0">
                <a:solidFill>
                  <a:schemeClr val="bg1"/>
                </a:solidFill>
              </a:rPr>
              <a:t>. A lot of changes</a:t>
            </a:r>
          </a:p>
          <a:p>
            <a:pPr marL="742950" lvl="2" indent="-285750">
              <a:lnSpc>
                <a:spcPct val="150000"/>
              </a:lnSpc>
              <a:spcBef>
                <a:spcPts val="1000"/>
              </a:spcBef>
            </a:pPr>
            <a:r>
              <a:rPr lang="en-US" dirty="0" smtClean="0">
                <a:solidFill>
                  <a:schemeClr val="bg1"/>
                </a:solidFill>
              </a:rPr>
              <a:t>Pipeline management –</a:t>
            </a:r>
            <a:r>
              <a:rPr lang="en-US" baseline="0" dirty="0" smtClean="0">
                <a:solidFill>
                  <a:schemeClr val="bg1"/>
                </a:solidFill>
              </a:rPr>
              <a:t> build &amp; support of pipelines is hard</a:t>
            </a:r>
            <a:endParaRPr lang="en-US" dirty="0" smtClean="0">
              <a:solidFill>
                <a:schemeClr val="bg1"/>
              </a:solidFill>
            </a:endParaRPr>
          </a:p>
          <a:p>
            <a:pPr marL="742950" lvl="2" indent="-285750">
              <a:lnSpc>
                <a:spcPct val="150000"/>
              </a:lnSpc>
              <a:spcBef>
                <a:spcPts val="1000"/>
              </a:spcBef>
            </a:pPr>
            <a:r>
              <a:rPr lang="en-US" dirty="0" smtClean="0">
                <a:solidFill>
                  <a:schemeClr val="bg1"/>
                </a:solidFill>
              </a:rPr>
              <a:t>Scripting – a lot of scripting involved in tasks</a:t>
            </a:r>
            <a:r>
              <a:rPr lang="en-US" smtClean="0">
                <a:solidFill>
                  <a:schemeClr val="bg1"/>
                </a:solidFill>
              </a:rPr>
              <a:t>/jobs</a:t>
            </a:r>
            <a:endParaRPr lang="en-US" dirty="0" smtClean="0">
              <a:solidFill>
                <a:schemeClr val="bg1"/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6D3EB-7EB7-7643-BFB6-47CA1AEC2E2C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8822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order to </a:t>
            </a:r>
            <a:r>
              <a:rPr lang="en-US" baseline="0" dirty="0" smtClean="0"/>
              <a:t>build quality software we need: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Tests so that we know it works as expected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Automation that allows us to develop and experiment in a cheap and quick manner -&gt; improve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Tools can help </a:t>
            </a:r>
            <a:r>
              <a:rPr lang="en-US" baseline="0" dirty="0" err="1" smtClean="0"/>
              <a:t>alot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smtClean="0"/>
              <a:t>Discipline is required to keep all that is good and improve further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6D3EB-7EB7-7643-BFB6-47CA1AEC2E2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9638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All photos </a:t>
            </a:r>
            <a:r>
              <a:rPr lang="en-US" baseline="0" dirty="0" smtClean="0"/>
              <a:t>except our own images are Creative Commons license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6D3EB-7EB7-7643-BFB6-47CA1AEC2E2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2744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order to </a:t>
            </a:r>
            <a:r>
              <a:rPr lang="en-US" baseline="0" dirty="0" smtClean="0"/>
              <a:t>build quality software we need: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Tests so that we know it works as expected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Automation that allows us to develop and experiment in a cheap and quick manner -&gt; improve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Tools can help a lot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Discipline is required to keep all that is good and improve further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6D3EB-7EB7-7643-BFB6-47CA1AEC2E2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2547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Everyone</a:t>
            </a:r>
            <a:r>
              <a:rPr lang="en-US" baseline="0" dirty="0" smtClean="0"/>
              <a:t> want to build quality systems</a:t>
            </a:r>
          </a:p>
          <a:p>
            <a:r>
              <a:rPr lang="en-US" baseline="0" dirty="0" smtClean="0"/>
              <a:t>Turns out difficult</a:t>
            </a:r>
          </a:p>
          <a:p>
            <a:r>
              <a:rPr lang="en-US" baseline="0" dirty="0" smtClean="0"/>
              <a:t>Following are examples of common pitfalls during testing</a:t>
            </a:r>
          </a:p>
          <a:p>
            <a:r>
              <a:rPr lang="en-US" baseline="0" dirty="0" smtClean="0"/>
              <a:t>We will introduce tools that mitigate the presented problems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6D3EB-7EB7-7643-BFB6-47CA1AEC2E2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1979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first problem we</a:t>
            </a:r>
            <a:r>
              <a:rPr lang="en-US" baseline="0" dirty="0" smtClean="0"/>
              <a:t> want to present is the test pollution</a:t>
            </a:r>
            <a:endParaRPr lang="en-US" dirty="0" smtClean="0"/>
          </a:p>
          <a:p>
            <a:r>
              <a:rPr lang="en-US" dirty="0" smtClean="0"/>
              <a:t>In general pollution is caused by resources left behind (as in real life). </a:t>
            </a:r>
          </a:p>
          <a:p>
            <a:r>
              <a:rPr lang="en-US" dirty="0" smtClean="0"/>
              <a:t>These</a:t>
            </a:r>
            <a:r>
              <a:rPr lang="en-US" baseline="0" dirty="0" smtClean="0"/>
              <a:t> can be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err="1" smtClean="0"/>
              <a:t>env</a:t>
            </a:r>
            <a:r>
              <a:rPr lang="en-US" baseline="0" dirty="0" smtClean="0"/>
              <a:t>. Variables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database/storage/persistence data causing an app/program to appear in certain state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files (another form of state)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dependencies already present on the machine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6D3EB-7EB7-7643-BFB6-47CA1AEC2E2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2645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Consuming too much </a:t>
            </a:r>
            <a:r>
              <a:rPr lang="en-US" dirty="0" err="1" smtClean="0"/>
              <a:t>cpu</a:t>
            </a:r>
            <a:r>
              <a:rPr lang="en-US" dirty="0" smtClean="0"/>
              <a:t>/memory</a:t>
            </a:r>
            <a:r>
              <a:rPr lang="en-US" baseline="0" dirty="0" smtClean="0"/>
              <a:t> causes other leads to starvation for other processes</a:t>
            </a:r>
            <a:endParaRPr lang="en-US" dirty="0" smtClean="0"/>
          </a:p>
          <a:p>
            <a:r>
              <a:rPr lang="en-US" dirty="0" smtClean="0"/>
              <a:t>Running tests on the same machine</a:t>
            </a:r>
            <a:r>
              <a:rPr lang="en-US" baseline="0" dirty="0" smtClean="0"/>
              <a:t> may lead to delays and failures (hard to debug)</a:t>
            </a:r>
          </a:p>
          <a:p>
            <a:r>
              <a:rPr lang="en-US" dirty="0" smtClean="0"/>
              <a:t>Not talking for performance but for functional - unit/integration tests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6D3EB-7EB7-7643-BFB6-47CA1AEC2E2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9504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FontTx/>
              <a:buNone/>
            </a:pPr>
            <a:r>
              <a:rPr lang="en-US" baseline="0" dirty="0" smtClean="0"/>
              <a:t>Different</a:t>
            </a:r>
          </a:p>
          <a:p>
            <a:pPr marL="171450" lvl="0" indent="-171450">
              <a:buFontTx/>
              <a:buChar char="•"/>
            </a:pPr>
            <a:r>
              <a:rPr lang="en-US" baseline="0" dirty="0" smtClean="0"/>
              <a:t>Kind of devices (emulators and physical hardware)</a:t>
            </a:r>
          </a:p>
          <a:p>
            <a:pPr marL="171450" lvl="0" indent="-171450">
              <a:buFontTx/>
              <a:buChar char="•"/>
            </a:pPr>
            <a:r>
              <a:rPr lang="en-US" baseline="0" dirty="0" smtClean="0"/>
              <a:t>landscapes (cloud)</a:t>
            </a:r>
          </a:p>
          <a:p>
            <a:pPr marL="171450" lvl="0" indent="-171450">
              <a:buFontTx/>
              <a:buChar char="•"/>
            </a:pPr>
            <a:r>
              <a:rPr lang="en-US" baseline="0" dirty="0" err="1" smtClean="0"/>
              <a:t>Backends</a:t>
            </a:r>
            <a:endParaRPr lang="en-US" baseline="0" dirty="0" smtClean="0"/>
          </a:p>
          <a:p>
            <a:pPr marL="171450" lvl="0" indent="-171450">
              <a:buFontTx/>
              <a:buChar char="•"/>
            </a:pPr>
            <a:r>
              <a:rPr lang="en-US" baseline="0" dirty="0" smtClean="0"/>
              <a:t>Libraries / set of dependencies and programs</a:t>
            </a:r>
          </a:p>
          <a:p>
            <a:pPr marL="171450" lvl="0" indent="-171450">
              <a:buFontTx/>
              <a:buChar char="•"/>
            </a:pPr>
            <a:endParaRPr lang="en-US" baseline="0" dirty="0" smtClean="0"/>
          </a:p>
          <a:p>
            <a:pPr marL="0" lvl="0" indent="0">
              <a:buFontTx/>
              <a:buNone/>
            </a:pPr>
            <a:r>
              <a:rPr lang="en-US" baseline="0" dirty="0" smtClean="0"/>
              <a:t>Let’s see how we can solve this </a:t>
            </a:r>
            <a:r>
              <a:rPr lang="is-IS" baseline="0" dirty="0" smtClean="0"/>
              <a:t>…</a:t>
            </a:r>
            <a:endParaRPr lang="en-US" baseline="0" dirty="0" smtClean="0"/>
          </a:p>
          <a:p>
            <a:pPr marL="171450" lvl="0" indent="-171450">
              <a:buFontTx/>
              <a:buChar char="•"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6D3EB-7EB7-7643-BFB6-47CA1AEC2E2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784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30084-638A-49EC-8F7D-8272B704A55C}" type="datetimeFigureOut">
              <a:rPr lang="en-US" smtClean="0"/>
              <a:t>11/16/2015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D81BD-92B4-41F9-839D-0C644312B7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0679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30084-638A-49EC-8F7D-8272B704A55C}" type="datetimeFigureOut">
              <a:rPr lang="en-US" smtClean="0"/>
              <a:t>11/16/2015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D81BD-92B4-41F9-839D-0C644312B7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027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30084-638A-49EC-8F7D-8272B704A55C}" type="datetimeFigureOut">
              <a:rPr lang="en-US" smtClean="0"/>
              <a:t>11/16/2015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D81BD-92B4-41F9-839D-0C644312B7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7491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30084-638A-49EC-8F7D-8272B704A55C}" type="datetimeFigureOut">
              <a:rPr lang="en-US" smtClean="0"/>
              <a:t>11/16/2015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D81BD-92B4-41F9-839D-0C644312B7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0548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30084-638A-49EC-8F7D-8272B704A55C}" type="datetimeFigureOut">
              <a:rPr lang="en-US" smtClean="0"/>
              <a:t>11/16/2015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D81BD-92B4-41F9-839D-0C644312B7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7438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30084-638A-49EC-8F7D-8272B704A55C}" type="datetimeFigureOut">
              <a:rPr lang="en-US" smtClean="0"/>
              <a:t>11/16/2015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D81BD-92B4-41F9-839D-0C644312B7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748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30084-638A-49EC-8F7D-8272B704A55C}" type="datetimeFigureOut">
              <a:rPr lang="en-US" smtClean="0"/>
              <a:t>11/16/2015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D81BD-92B4-41F9-839D-0C644312B7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6392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30084-638A-49EC-8F7D-8272B704A55C}" type="datetimeFigureOut">
              <a:rPr lang="en-US" smtClean="0"/>
              <a:t>11/16/2015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D81BD-92B4-41F9-839D-0C644312B7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8695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30084-638A-49EC-8F7D-8272B704A55C}" type="datetimeFigureOut">
              <a:rPr lang="en-US" smtClean="0"/>
              <a:t>11/16/2015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D81BD-92B4-41F9-839D-0C644312B7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0838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30084-638A-49EC-8F7D-8272B704A55C}" type="datetimeFigureOut">
              <a:rPr lang="en-US" smtClean="0"/>
              <a:t>11/16/2015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D81BD-92B4-41F9-839D-0C644312B7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5221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30084-638A-49EC-8F7D-8272B704A55C}" type="datetimeFigureOut">
              <a:rPr lang="en-US" smtClean="0"/>
              <a:t>11/16/2015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D81BD-92B4-41F9-839D-0C644312B7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2459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030084-638A-49EC-8F7D-8272B704A55C}" type="datetimeFigureOut">
              <a:rPr lang="en-US" smtClean="0"/>
              <a:t>11/16/2015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2D81BD-92B4-41F9-839D-0C644312B7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0243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1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2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5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9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1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3.jpe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4.jpe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5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.jp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png"/><Relationship Id="rId3" Type="http://schemas.openxmlformats.org/officeDocument/2006/relationships/image" Target="../media/image28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16.png"/><Relationship Id="rId9" Type="http://schemas.openxmlformats.org/officeDocument/2006/relationships/image" Target="../media/image33.png"/><Relationship Id="rId14" Type="http://schemas.openxmlformats.org/officeDocument/2006/relationships/image" Target="../media/image3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8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9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9486" y="-600005"/>
            <a:ext cx="8125663" cy="812566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9486" y="1712104"/>
            <a:ext cx="9144000" cy="2379894"/>
          </a:xfrm>
        </p:spPr>
        <p:txBody>
          <a:bodyPr>
            <a:normAutofit/>
          </a:bodyPr>
          <a:lstStyle/>
          <a:p>
            <a:pPr>
              <a:lnSpc>
                <a:spcPct val="70000"/>
              </a:lnSpc>
            </a:pPr>
            <a:r>
              <a:rPr lang="en-US" sz="8000" spc="-150" dirty="0">
                <a:solidFill>
                  <a:schemeClr val="accent2"/>
                </a:solidFill>
              </a:rPr>
              <a:t>Don’t talk to strangers</a:t>
            </a:r>
            <a:r>
              <a:rPr lang="en-US" sz="8000" b="1" dirty="0"/>
              <a:t/>
            </a:r>
            <a:br>
              <a:rPr lang="en-US" sz="8000" b="1" dirty="0"/>
            </a:br>
            <a:endParaRPr lang="en-US" sz="8000" spc="-150" dirty="0">
              <a:solidFill>
                <a:schemeClr val="accent2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9486" y="4016330"/>
            <a:ext cx="9144000" cy="492469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Test isolation with </a:t>
            </a:r>
            <a:r>
              <a:rPr lang="en-US" sz="2800" dirty="0" smtClean="0">
                <a:solidFill>
                  <a:schemeClr val="bg1">
                    <a:lumMod val="95000"/>
                  </a:schemeClr>
                </a:solidFill>
              </a:rPr>
              <a:t>containers</a:t>
            </a:r>
            <a:endParaRPr lang="en-US" sz="28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6" name="Subtitle 2"/>
          <p:cNvSpPr txBox="1">
            <a:spLocks/>
          </p:cNvSpPr>
          <p:nvPr/>
        </p:nvSpPr>
        <p:spPr>
          <a:xfrm>
            <a:off x="271250" y="6335732"/>
            <a:ext cx="3432755" cy="36862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dirty="0" err="1" smtClean="0">
                <a:solidFill>
                  <a:schemeClr val="bg1">
                    <a:lumMod val="95000"/>
                  </a:schemeClr>
                </a:solidFill>
              </a:rPr>
              <a:t>Hristo</a:t>
            </a:r>
            <a:r>
              <a:rPr lang="en-US" sz="1800" dirty="0" smtClean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1800" dirty="0" err="1" smtClean="0">
                <a:solidFill>
                  <a:schemeClr val="bg1">
                    <a:lumMod val="95000"/>
                  </a:schemeClr>
                </a:solidFill>
              </a:rPr>
              <a:t>Iliev</a:t>
            </a:r>
            <a:r>
              <a:rPr lang="en-US" sz="1800" dirty="0" smtClean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en-US" sz="1800" dirty="0" err="1" smtClean="0">
                <a:solidFill>
                  <a:schemeClr val="bg1">
                    <a:lumMod val="95000"/>
                  </a:schemeClr>
                </a:solidFill>
              </a:rPr>
              <a:t>Georgi</a:t>
            </a:r>
            <a:r>
              <a:rPr lang="en-US" sz="1800" dirty="0" smtClean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1800" dirty="0" err="1" smtClean="0">
                <a:solidFill>
                  <a:schemeClr val="bg1">
                    <a:lumMod val="95000"/>
                  </a:schemeClr>
                </a:solidFill>
              </a:rPr>
              <a:t>Sabev</a:t>
            </a:r>
            <a:r>
              <a:rPr lang="en-US" sz="1800" dirty="0" smtClean="0">
                <a:solidFill>
                  <a:schemeClr val="bg1">
                    <a:lumMod val="95000"/>
                  </a:schemeClr>
                </a:solidFill>
              </a:rPr>
              <a:t> | SAP Labs</a:t>
            </a:r>
            <a:endParaRPr lang="en-US" sz="18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6838" y="6181694"/>
            <a:ext cx="2220686" cy="635207"/>
          </a:xfrm>
          <a:prstGeom prst="rect">
            <a:avLst/>
          </a:prstGeom>
        </p:spPr>
      </p:pic>
      <p:sp>
        <p:nvSpPr>
          <p:cNvPr id="18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>
            <a:off x="3740101" y="6519631"/>
            <a:ext cx="112761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3512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Test problems summary</a:t>
            </a:r>
            <a:endParaRPr lang="en-US" sz="3200" dirty="0">
              <a:solidFill>
                <a:schemeClr val="accent2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2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Vertical Text Placeholder 3"/>
          <p:cNvSpPr>
            <a:spLocks noGrp="1"/>
          </p:cNvSpPr>
          <p:nvPr>
            <p:ph type="body" orient="vert" idx="1"/>
          </p:nvPr>
        </p:nvSpPr>
        <p:spPr>
          <a:xfrm>
            <a:off x="931333" y="1938867"/>
            <a:ext cx="10422466" cy="4238096"/>
          </a:xfrm>
        </p:spPr>
        <p:txBody>
          <a:bodyPr vert="horz"/>
          <a:lstStyle/>
          <a:p>
            <a:pPr marL="285750" indent="-285750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Test pollution</a:t>
            </a:r>
          </a:p>
          <a:p>
            <a:pPr marL="285750" indent="-285750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Resource contention</a:t>
            </a:r>
          </a:p>
          <a:p>
            <a:pPr marL="285750" indent="-285750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Multiple environments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8452" y="2113468"/>
            <a:ext cx="4266666" cy="32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343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Solutions</a:t>
            </a:r>
            <a:endParaRPr lang="en-US" sz="3200" dirty="0">
              <a:solidFill>
                <a:schemeClr val="accent2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2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Vertical Text Placeholder 3"/>
          <p:cNvSpPr>
            <a:spLocks noGrp="1"/>
          </p:cNvSpPr>
          <p:nvPr>
            <p:ph type="body" orient="vert" idx="1"/>
          </p:nvPr>
        </p:nvSpPr>
        <p:spPr>
          <a:xfrm>
            <a:off x="931333" y="1938867"/>
            <a:ext cx="10422466" cy="4238096"/>
          </a:xfrm>
        </p:spPr>
        <p:txBody>
          <a:bodyPr vert="horz"/>
          <a:lstStyle/>
          <a:p>
            <a:pPr marL="285750" indent="-285750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Traditional</a:t>
            </a:r>
          </a:p>
          <a:p>
            <a:pPr marL="742950" lvl="1" indent="-285750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Dedicated hardware</a:t>
            </a:r>
          </a:p>
          <a:p>
            <a:pPr marL="742950" lvl="1" indent="-285750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Virtual machines</a:t>
            </a:r>
          </a:p>
          <a:p>
            <a:pPr marL="742950" lvl="1" indent="-285750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Cloud: AWS, Azure</a:t>
            </a:r>
          </a:p>
          <a:p>
            <a:pPr marL="285750" indent="-285750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New tools</a:t>
            </a:r>
          </a:p>
          <a:p>
            <a:pPr marL="0" indent="0">
              <a:lnSpc>
                <a:spcPct val="150000"/>
              </a:lnSpc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1785" y="2113468"/>
            <a:ext cx="4800000" cy="32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877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1067" y="3962463"/>
            <a:ext cx="11277600" cy="2133600"/>
          </a:xfrm>
          <a:solidFill>
            <a:schemeClr val="tx1">
              <a:alpha val="70000"/>
            </a:schemeClr>
          </a:solidFill>
        </p:spPr>
        <p:txBody>
          <a:bodyPr>
            <a:normAutofit fontScale="90000"/>
          </a:bodyPr>
          <a:lstStyle/>
          <a:p>
            <a:pPr algn="ctr"/>
            <a:r>
              <a:rPr lang="en-US" sz="10700" spc="-150" dirty="0" smtClean="0">
                <a:solidFill>
                  <a:schemeClr val="bg1">
                    <a:lumMod val="95000"/>
                  </a:schemeClr>
                </a:solidFill>
              </a:rPr>
              <a:t>Containers</a:t>
            </a:r>
            <a:br>
              <a:rPr lang="en-US" sz="10700" spc="-150" dirty="0" smtClean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build, isolate, ship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0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2354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Container</a:t>
            </a:r>
            <a:r>
              <a:rPr lang="en-US" sz="3200" dirty="0">
                <a:solidFill>
                  <a:schemeClr val="accent2"/>
                </a:solidFill>
              </a:rPr>
              <a:t>: Resource isolation</a:t>
            </a:r>
          </a:p>
        </p:txBody>
      </p:sp>
      <p:sp>
        <p:nvSpPr>
          <p:cNvPr id="65" name="Rectangle 64"/>
          <p:cNvSpPr/>
          <p:nvPr/>
        </p:nvSpPr>
        <p:spPr bwMode="gray">
          <a:xfrm>
            <a:off x="646923" y="5533054"/>
            <a:ext cx="3520751" cy="494523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kern="0" dirty="0">
                <a:solidFill>
                  <a:schemeClr val="lt1"/>
                </a:solidFill>
                <a:ea typeface="Arial Unicode MS" pitchFamily="34" charset="-128"/>
                <a:cs typeface="Arial Unicode MS" pitchFamily="34" charset="-128"/>
              </a:rPr>
              <a:t>Tenant 1</a:t>
            </a:r>
            <a:endParaRPr lang="en-GB" kern="0" dirty="0">
              <a:solidFill>
                <a:schemeClr val="lt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6" name="Rectangle 65"/>
          <p:cNvSpPr/>
          <p:nvPr/>
        </p:nvSpPr>
        <p:spPr bwMode="gray">
          <a:xfrm>
            <a:off x="4370874" y="5533054"/>
            <a:ext cx="3520751" cy="494523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kern="0" dirty="0">
                <a:solidFill>
                  <a:schemeClr val="lt1"/>
                </a:solidFill>
                <a:ea typeface="Arial Unicode MS" pitchFamily="34" charset="-128"/>
                <a:cs typeface="Arial Unicode MS" pitchFamily="34" charset="-128"/>
              </a:rPr>
              <a:t>Tenant 2</a:t>
            </a:r>
            <a:endParaRPr lang="en-GB" kern="0" dirty="0">
              <a:solidFill>
                <a:schemeClr val="lt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7" name="Rectangle 66"/>
          <p:cNvSpPr/>
          <p:nvPr/>
        </p:nvSpPr>
        <p:spPr bwMode="gray">
          <a:xfrm>
            <a:off x="8094825" y="5533053"/>
            <a:ext cx="3520751" cy="494523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kern="0" dirty="0">
                <a:solidFill>
                  <a:schemeClr val="lt1"/>
                </a:solidFill>
                <a:ea typeface="Arial Unicode MS" pitchFamily="34" charset="-128"/>
                <a:cs typeface="Arial Unicode MS" pitchFamily="34" charset="-128"/>
              </a:rPr>
              <a:t>Tenant 3</a:t>
            </a:r>
            <a:endParaRPr lang="en-GB" kern="0" dirty="0">
              <a:solidFill>
                <a:schemeClr val="lt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8" name="Rectangle 67"/>
          <p:cNvSpPr/>
          <p:nvPr/>
        </p:nvSpPr>
        <p:spPr bwMode="gray">
          <a:xfrm rot="16200000">
            <a:off x="-343676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A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9" name="Rectangle 68"/>
          <p:cNvSpPr/>
          <p:nvPr/>
        </p:nvSpPr>
        <p:spPr bwMode="gray">
          <a:xfrm rot="16200000">
            <a:off x="518888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B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70" name="Rectangle 69"/>
          <p:cNvSpPr/>
          <p:nvPr/>
        </p:nvSpPr>
        <p:spPr bwMode="gray">
          <a:xfrm rot="16200000">
            <a:off x="1404257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C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71" name="Rectangle 70"/>
          <p:cNvSpPr/>
          <p:nvPr/>
        </p:nvSpPr>
        <p:spPr bwMode="gray">
          <a:xfrm rot="16200000">
            <a:off x="3378203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D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92" name="Rectangle 91"/>
          <p:cNvSpPr/>
          <p:nvPr/>
        </p:nvSpPr>
        <p:spPr bwMode="gray">
          <a:xfrm rot="16200000">
            <a:off x="7104225" y="3736910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E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93" name="Rectangle 92"/>
          <p:cNvSpPr/>
          <p:nvPr/>
        </p:nvSpPr>
        <p:spPr bwMode="gray">
          <a:xfrm rot="16200000">
            <a:off x="7941909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F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94" name="Rectangle 93"/>
          <p:cNvSpPr/>
          <p:nvPr/>
        </p:nvSpPr>
        <p:spPr bwMode="gray">
          <a:xfrm>
            <a:off x="646922" y="1371601"/>
            <a:ext cx="10968652" cy="466531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Shared resources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95" name="Rectangle 94"/>
          <p:cNvSpPr/>
          <p:nvPr/>
        </p:nvSpPr>
        <p:spPr bwMode="gray">
          <a:xfrm>
            <a:off x="646923" y="1906556"/>
            <a:ext cx="10968652" cy="466531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Kernel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0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/>
                </a:solidFill>
              </a:rPr>
              <a:t>ISTAcon.org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21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/>
                </a:solidFill>
              </a:rPr>
              <a:t>18-19 November, Sofia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22" name="Straight Connector 21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7137400" y="6519632"/>
            <a:ext cx="2908968" cy="373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253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2F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Container</a:t>
            </a:r>
            <a:r>
              <a:rPr lang="en-US" sz="3200" dirty="0">
                <a:solidFill>
                  <a:schemeClr val="accent2"/>
                </a:solidFill>
              </a:rPr>
              <a:t>: Resource isolation</a:t>
            </a:r>
          </a:p>
        </p:txBody>
      </p:sp>
      <p:sp>
        <p:nvSpPr>
          <p:cNvPr id="48" name="Rectangle 47"/>
          <p:cNvSpPr/>
          <p:nvPr/>
        </p:nvSpPr>
        <p:spPr bwMode="gray">
          <a:xfrm>
            <a:off x="646923" y="5533054"/>
            <a:ext cx="3520751" cy="494523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kern="0" dirty="0">
                <a:solidFill>
                  <a:schemeClr val="lt1"/>
                </a:solidFill>
                <a:ea typeface="Arial Unicode MS" pitchFamily="34" charset="-128"/>
                <a:cs typeface="Arial Unicode MS" pitchFamily="34" charset="-128"/>
              </a:rPr>
              <a:t>Tenant 1</a:t>
            </a:r>
            <a:endParaRPr lang="en-GB" kern="0" dirty="0">
              <a:solidFill>
                <a:schemeClr val="lt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9" name="Rectangle 48"/>
          <p:cNvSpPr/>
          <p:nvPr/>
        </p:nvSpPr>
        <p:spPr bwMode="gray">
          <a:xfrm>
            <a:off x="4370874" y="5533054"/>
            <a:ext cx="3520751" cy="494523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kern="0" dirty="0">
                <a:solidFill>
                  <a:schemeClr val="lt1"/>
                </a:solidFill>
                <a:ea typeface="Arial Unicode MS" pitchFamily="34" charset="-128"/>
                <a:cs typeface="Arial Unicode MS" pitchFamily="34" charset="-128"/>
              </a:rPr>
              <a:t>Tenant 2</a:t>
            </a:r>
            <a:endParaRPr lang="en-GB" kern="0" dirty="0">
              <a:solidFill>
                <a:schemeClr val="lt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0" name="Rectangle 49"/>
          <p:cNvSpPr/>
          <p:nvPr/>
        </p:nvSpPr>
        <p:spPr bwMode="gray">
          <a:xfrm>
            <a:off x="8086360" y="5533053"/>
            <a:ext cx="3520751" cy="494523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kern="0" dirty="0">
                <a:solidFill>
                  <a:schemeClr val="lt1"/>
                </a:solidFill>
                <a:ea typeface="Arial Unicode MS" pitchFamily="34" charset="-128"/>
                <a:cs typeface="Arial Unicode MS" pitchFamily="34" charset="-128"/>
              </a:rPr>
              <a:t>Tenant 3</a:t>
            </a:r>
            <a:endParaRPr lang="en-GB" kern="0" dirty="0">
              <a:solidFill>
                <a:schemeClr val="lt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1" name="Rectangle 50"/>
          <p:cNvSpPr/>
          <p:nvPr/>
        </p:nvSpPr>
        <p:spPr bwMode="gray">
          <a:xfrm rot="16200000">
            <a:off x="-343676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A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2" name="Rectangle 51"/>
          <p:cNvSpPr/>
          <p:nvPr/>
        </p:nvSpPr>
        <p:spPr bwMode="gray">
          <a:xfrm rot="16200000">
            <a:off x="518888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B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3" name="Rectangle 52"/>
          <p:cNvSpPr/>
          <p:nvPr/>
        </p:nvSpPr>
        <p:spPr bwMode="gray">
          <a:xfrm rot="16200000">
            <a:off x="1404257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C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4" name="Rectangle 53"/>
          <p:cNvSpPr/>
          <p:nvPr/>
        </p:nvSpPr>
        <p:spPr bwMode="gray">
          <a:xfrm rot="16200000">
            <a:off x="3378203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D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5" name="Rectangle 54"/>
          <p:cNvSpPr/>
          <p:nvPr/>
        </p:nvSpPr>
        <p:spPr bwMode="gray">
          <a:xfrm rot="16200000">
            <a:off x="7104225" y="3736910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E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6" name="Rectangle 55"/>
          <p:cNvSpPr/>
          <p:nvPr/>
        </p:nvSpPr>
        <p:spPr bwMode="gray">
          <a:xfrm rot="16200000">
            <a:off x="7941909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F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7" name="Rectangle 56"/>
          <p:cNvSpPr/>
          <p:nvPr/>
        </p:nvSpPr>
        <p:spPr bwMode="gray">
          <a:xfrm>
            <a:off x="447870" y="1371601"/>
            <a:ext cx="11296260" cy="466531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8" name="Rectangle 57"/>
          <p:cNvSpPr/>
          <p:nvPr/>
        </p:nvSpPr>
        <p:spPr bwMode="gray">
          <a:xfrm>
            <a:off x="447870" y="1906556"/>
            <a:ext cx="11296260" cy="466531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Kernel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9" name="Rectangle 58"/>
          <p:cNvSpPr/>
          <p:nvPr/>
        </p:nvSpPr>
        <p:spPr bwMode="gray">
          <a:xfrm>
            <a:off x="646924" y="1474238"/>
            <a:ext cx="8615265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dirty="0">
                <a:ea typeface="Arial Unicode MS" pitchFamily="34" charset="-128"/>
                <a:cs typeface="Arial Unicode MS" pitchFamily="34" charset="-128"/>
              </a:rPr>
              <a:t>A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0" name="Rectangle 59"/>
          <p:cNvSpPr/>
          <p:nvPr/>
        </p:nvSpPr>
        <p:spPr bwMode="gray">
          <a:xfrm>
            <a:off x="11249610" y="1471124"/>
            <a:ext cx="365965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noProof="0" dirty="0">
                <a:ea typeface="Arial Unicode MS" pitchFamily="34" charset="-128"/>
                <a:cs typeface="Arial Unicode MS" pitchFamily="34" charset="-128"/>
              </a:rPr>
              <a:t>F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1" name="Rectangle 60"/>
          <p:cNvSpPr/>
          <p:nvPr/>
        </p:nvSpPr>
        <p:spPr bwMode="gray">
          <a:xfrm>
            <a:off x="10796555" y="1474236"/>
            <a:ext cx="365965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dirty="0">
                <a:ea typeface="Arial Unicode MS" pitchFamily="34" charset="-128"/>
                <a:cs typeface="Arial Unicode MS" pitchFamily="34" charset="-128"/>
              </a:rPr>
              <a:t>E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2" name="Rectangle 61"/>
          <p:cNvSpPr/>
          <p:nvPr/>
        </p:nvSpPr>
        <p:spPr bwMode="gray">
          <a:xfrm>
            <a:off x="10320694" y="1474235"/>
            <a:ext cx="365965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dirty="0" smtClean="0">
                <a:ea typeface="Arial Unicode MS" pitchFamily="34" charset="-128"/>
                <a:cs typeface="Arial Unicode MS" pitchFamily="34" charset="-128"/>
              </a:rPr>
              <a:t>D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3" name="Rectangle 62"/>
          <p:cNvSpPr/>
          <p:nvPr/>
        </p:nvSpPr>
        <p:spPr bwMode="gray">
          <a:xfrm>
            <a:off x="9867639" y="1477347"/>
            <a:ext cx="365965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noProof="0" dirty="0" smtClean="0">
                <a:ea typeface="Arial Unicode MS" pitchFamily="34" charset="-128"/>
                <a:cs typeface="Arial Unicode MS" pitchFamily="34" charset="-128"/>
              </a:rPr>
              <a:t>C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4" name="Rectangle 63"/>
          <p:cNvSpPr/>
          <p:nvPr/>
        </p:nvSpPr>
        <p:spPr bwMode="gray">
          <a:xfrm>
            <a:off x="9408890" y="1483566"/>
            <a:ext cx="365965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dirty="0">
                <a:ea typeface="Arial Unicode MS" pitchFamily="34" charset="-128"/>
                <a:cs typeface="Arial Unicode MS" pitchFamily="34" charset="-128"/>
              </a:rPr>
              <a:t>B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5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/>
                </a:solidFill>
              </a:rPr>
              <a:t>ISTAcon.org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26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/>
                </a:solidFill>
              </a:rPr>
              <a:t>18-19 November, Sofia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27" name="Straight Connector 26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V="1">
            <a:off x="7137400" y="6519632"/>
            <a:ext cx="2908968" cy="373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589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01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Container: Resource isolation</a:t>
            </a:r>
            <a:endParaRPr lang="en-US" sz="3200" dirty="0">
              <a:solidFill>
                <a:schemeClr val="accent2"/>
              </a:solidFill>
            </a:endParaRPr>
          </a:p>
        </p:txBody>
      </p:sp>
      <p:sp>
        <p:nvSpPr>
          <p:cNvPr id="28" name="Rectangle 27"/>
          <p:cNvSpPr/>
          <p:nvPr/>
        </p:nvSpPr>
        <p:spPr bwMode="gray">
          <a:xfrm>
            <a:off x="646923" y="5533054"/>
            <a:ext cx="3476344" cy="494523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kern="0" dirty="0">
                <a:solidFill>
                  <a:schemeClr val="tx1"/>
                </a:solidFill>
                <a:ea typeface="Arial Unicode MS" pitchFamily="34" charset="-128"/>
                <a:cs typeface="Arial Unicode MS" pitchFamily="34" charset="-128"/>
              </a:rPr>
              <a:t>Tenant 1</a:t>
            </a:r>
            <a:endParaRPr lang="en-GB" kern="0" dirty="0">
              <a:solidFill>
                <a:schemeClr val="tx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9" name="Rectangle 28"/>
          <p:cNvSpPr/>
          <p:nvPr/>
        </p:nvSpPr>
        <p:spPr bwMode="gray">
          <a:xfrm>
            <a:off x="4370874" y="5533054"/>
            <a:ext cx="3520751" cy="49452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kern="0" dirty="0">
                <a:solidFill>
                  <a:schemeClr val="lt1"/>
                </a:solidFill>
                <a:ea typeface="Arial Unicode MS" pitchFamily="34" charset="-128"/>
                <a:cs typeface="Arial Unicode MS" pitchFamily="34" charset="-128"/>
              </a:rPr>
              <a:t>Tenant 2</a:t>
            </a:r>
            <a:endParaRPr lang="en-GB" kern="0" dirty="0">
              <a:solidFill>
                <a:schemeClr val="lt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0" name="Rectangle 29"/>
          <p:cNvSpPr/>
          <p:nvPr/>
        </p:nvSpPr>
        <p:spPr bwMode="gray">
          <a:xfrm>
            <a:off x="8153400" y="5533053"/>
            <a:ext cx="3462176" cy="494523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kern="0" dirty="0">
                <a:solidFill>
                  <a:schemeClr val="lt1"/>
                </a:solidFill>
                <a:ea typeface="Arial Unicode MS" pitchFamily="34" charset="-128"/>
                <a:cs typeface="Arial Unicode MS" pitchFamily="34" charset="-128"/>
              </a:rPr>
              <a:t>Tenant 3</a:t>
            </a:r>
            <a:endParaRPr lang="en-GB" kern="0" dirty="0">
              <a:solidFill>
                <a:schemeClr val="lt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1" name="Rectangle 30"/>
          <p:cNvSpPr/>
          <p:nvPr/>
        </p:nvSpPr>
        <p:spPr bwMode="gray">
          <a:xfrm rot="16200000">
            <a:off x="-343676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A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2" name="Rectangle 31"/>
          <p:cNvSpPr/>
          <p:nvPr/>
        </p:nvSpPr>
        <p:spPr bwMode="gray">
          <a:xfrm rot="16200000">
            <a:off x="518888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B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3" name="Rectangle 32"/>
          <p:cNvSpPr/>
          <p:nvPr/>
        </p:nvSpPr>
        <p:spPr bwMode="gray">
          <a:xfrm rot="16200000">
            <a:off x="1404257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C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4" name="Rectangle 33"/>
          <p:cNvSpPr/>
          <p:nvPr/>
        </p:nvSpPr>
        <p:spPr bwMode="gray">
          <a:xfrm rot="16200000">
            <a:off x="3378203" y="3736911"/>
            <a:ext cx="2640563" cy="65936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D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5" name="Rectangle 34"/>
          <p:cNvSpPr/>
          <p:nvPr/>
        </p:nvSpPr>
        <p:spPr bwMode="gray">
          <a:xfrm rot="16200000">
            <a:off x="7155027" y="3736910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E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6" name="Rectangle 35"/>
          <p:cNvSpPr/>
          <p:nvPr/>
        </p:nvSpPr>
        <p:spPr bwMode="gray">
          <a:xfrm rot="16200000">
            <a:off x="7992711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F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7" name="Rectangle 36"/>
          <p:cNvSpPr/>
          <p:nvPr/>
        </p:nvSpPr>
        <p:spPr bwMode="gray">
          <a:xfrm>
            <a:off x="447870" y="1371601"/>
            <a:ext cx="11296260" cy="466531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CPU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8" name="Rectangle 37"/>
          <p:cNvSpPr/>
          <p:nvPr/>
        </p:nvSpPr>
        <p:spPr bwMode="gray">
          <a:xfrm>
            <a:off x="447870" y="1906556"/>
            <a:ext cx="11296260" cy="466531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Kernel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9" name="Rectangle 38"/>
          <p:cNvSpPr/>
          <p:nvPr/>
        </p:nvSpPr>
        <p:spPr bwMode="gray">
          <a:xfrm>
            <a:off x="646922" y="1474238"/>
            <a:ext cx="2600131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dirty="0">
                <a:solidFill>
                  <a:schemeClr val="tx1"/>
                </a:solidFill>
                <a:ea typeface="Arial Unicode MS" pitchFamily="34" charset="-128"/>
                <a:cs typeface="Arial Unicode MS" pitchFamily="34" charset="-128"/>
              </a:rPr>
              <a:t>A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0" name="Rectangle 39"/>
          <p:cNvSpPr/>
          <p:nvPr/>
        </p:nvSpPr>
        <p:spPr bwMode="gray">
          <a:xfrm>
            <a:off x="9408889" y="1483563"/>
            <a:ext cx="979192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noProof="0" dirty="0">
                <a:ea typeface="Arial Unicode MS" pitchFamily="34" charset="-128"/>
                <a:cs typeface="Arial Unicode MS" pitchFamily="34" charset="-128"/>
              </a:rPr>
              <a:t>F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1" name="Rectangle 40"/>
          <p:cNvSpPr/>
          <p:nvPr/>
        </p:nvSpPr>
        <p:spPr bwMode="gray">
          <a:xfrm>
            <a:off x="8135254" y="1483563"/>
            <a:ext cx="1126935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dirty="0">
                <a:ea typeface="Arial Unicode MS" pitchFamily="34" charset="-128"/>
                <a:cs typeface="Arial Unicode MS" pitchFamily="34" charset="-128"/>
              </a:rPr>
              <a:t>E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2" name="Rectangle 41"/>
          <p:cNvSpPr/>
          <p:nvPr/>
        </p:nvSpPr>
        <p:spPr bwMode="gray">
          <a:xfrm>
            <a:off x="4370874" y="1483563"/>
            <a:ext cx="1103085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dirty="0" smtClean="0">
                <a:ea typeface="Arial Unicode MS" pitchFamily="34" charset="-128"/>
                <a:cs typeface="Arial Unicode MS" pitchFamily="34" charset="-128"/>
              </a:rPr>
              <a:t>D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3" name="Rectangle 42"/>
          <p:cNvSpPr/>
          <p:nvPr/>
        </p:nvSpPr>
        <p:spPr bwMode="gray">
          <a:xfrm>
            <a:off x="3801708" y="1477347"/>
            <a:ext cx="365965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noProof="0" dirty="0" smtClean="0">
                <a:solidFill>
                  <a:schemeClr val="tx1"/>
                </a:solidFill>
                <a:ea typeface="Arial Unicode MS" pitchFamily="34" charset="-128"/>
                <a:cs typeface="Arial Unicode MS" pitchFamily="34" charset="-128"/>
              </a:rPr>
              <a:t>C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4" name="Rectangle 43"/>
          <p:cNvSpPr/>
          <p:nvPr/>
        </p:nvSpPr>
        <p:spPr bwMode="gray">
          <a:xfrm>
            <a:off x="3345027" y="1471123"/>
            <a:ext cx="365965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dirty="0">
                <a:solidFill>
                  <a:schemeClr val="tx1"/>
                </a:solidFill>
                <a:ea typeface="Arial Unicode MS" pitchFamily="34" charset="-128"/>
                <a:cs typeface="Arial Unicode MS" pitchFamily="34" charset="-128"/>
              </a:rPr>
              <a:t>B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cxnSp>
        <p:nvCxnSpPr>
          <p:cNvPr id="45" name="Straight Connector 44"/>
          <p:cNvCxnSpPr/>
          <p:nvPr/>
        </p:nvCxnSpPr>
        <p:spPr>
          <a:xfrm>
            <a:off x="4254757" y="1371600"/>
            <a:ext cx="0" cy="4655976"/>
          </a:xfrm>
          <a:prstGeom prst="line">
            <a:avLst/>
          </a:prstGeom>
          <a:ln w="88900">
            <a:solidFill>
              <a:srgbClr val="FF000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7991149" y="1371600"/>
            <a:ext cx="0" cy="4655976"/>
          </a:xfrm>
          <a:prstGeom prst="line">
            <a:avLst/>
          </a:prstGeom>
          <a:ln w="88900">
            <a:solidFill>
              <a:srgbClr val="FF000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48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/>
                </a:solidFill>
              </a:rPr>
              <a:t>ISTAcon.org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49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/>
                </a:solidFill>
              </a:rPr>
              <a:t>18-19 November, Sofia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50" name="Straight Connector 49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V="1">
            <a:off x="7137400" y="6519632"/>
            <a:ext cx="2908968" cy="373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Picture 5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280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01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Container: Resource isolation</a:t>
            </a:r>
            <a:endParaRPr lang="en-US" sz="3200" dirty="0">
              <a:solidFill>
                <a:schemeClr val="accent2"/>
              </a:solidFill>
            </a:endParaRPr>
          </a:p>
        </p:txBody>
      </p:sp>
      <p:sp>
        <p:nvSpPr>
          <p:cNvPr id="28" name="Rectangle 27"/>
          <p:cNvSpPr/>
          <p:nvPr/>
        </p:nvSpPr>
        <p:spPr bwMode="gray">
          <a:xfrm>
            <a:off x="646923" y="5533054"/>
            <a:ext cx="3476344" cy="494523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kern="0" dirty="0">
                <a:solidFill>
                  <a:schemeClr val="tx1"/>
                </a:solidFill>
                <a:ea typeface="Arial Unicode MS" pitchFamily="34" charset="-128"/>
                <a:cs typeface="Arial Unicode MS" pitchFamily="34" charset="-128"/>
              </a:rPr>
              <a:t>Tenant 1</a:t>
            </a:r>
            <a:endParaRPr lang="en-GB" kern="0" dirty="0">
              <a:solidFill>
                <a:schemeClr val="tx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9" name="Rectangle 28"/>
          <p:cNvSpPr/>
          <p:nvPr/>
        </p:nvSpPr>
        <p:spPr bwMode="gray">
          <a:xfrm>
            <a:off x="4370874" y="5533054"/>
            <a:ext cx="3520751" cy="49452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kern="0" dirty="0">
                <a:solidFill>
                  <a:schemeClr val="lt1"/>
                </a:solidFill>
                <a:ea typeface="Arial Unicode MS" pitchFamily="34" charset="-128"/>
                <a:cs typeface="Arial Unicode MS" pitchFamily="34" charset="-128"/>
              </a:rPr>
              <a:t>Tenant 2</a:t>
            </a:r>
            <a:endParaRPr lang="en-GB" kern="0" dirty="0">
              <a:solidFill>
                <a:schemeClr val="lt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0" name="Rectangle 29"/>
          <p:cNvSpPr/>
          <p:nvPr/>
        </p:nvSpPr>
        <p:spPr bwMode="gray">
          <a:xfrm>
            <a:off x="8153400" y="5533053"/>
            <a:ext cx="3462176" cy="494523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kern="0" dirty="0">
                <a:solidFill>
                  <a:schemeClr val="lt1"/>
                </a:solidFill>
                <a:ea typeface="Arial Unicode MS" pitchFamily="34" charset="-128"/>
                <a:cs typeface="Arial Unicode MS" pitchFamily="34" charset="-128"/>
              </a:rPr>
              <a:t>Tenant 3</a:t>
            </a:r>
            <a:endParaRPr lang="en-GB" kern="0" dirty="0">
              <a:solidFill>
                <a:schemeClr val="lt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1" name="Rectangle 30"/>
          <p:cNvSpPr/>
          <p:nvPr/>
        </p:nvSpPr>
        <p:spPr bwMode="gray">
          <a:xfrm rot="16200000">
            <a:off x="-343676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A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2" name="Rectangle 31"/>
          <p:cNvSpPr/>
          <p:nvPr/>
        </p:nvSpPr>
        <p:spPr bwMode="gray">
          <a:xfrm rot="16200000">
            <a:off x="518888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B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3" name="Rectangle 32"/>
          <p:cNvSpPr/>
          <p:nvPr/>
        </p:nvSpPr>
        <p:spPr bwMode="gray">
          <a:xfrm rot="16200000">
            <a:off x="1404257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C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4" name="Rectangle 33"/>
          <p:cNvSpPr/>
          <p:nvPr/>
        </p:nvSpPr>
        <p:spPr bwMode="gray">
          <a:xfrm rot="16200000">
            <a:off x="3378203" y="3736911"/>
            <a:ext cx="2640563" cy="65936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D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5" name="Rectangle 34"/>
          <p:cNvSpPr/>
          <p:nvPr/>
        </p:nvSpPr>
        <p:spPr bwMode="gray">
          <a:xfrm rot="16200000">
            <a:off x="7155027" y="3736910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E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6" name="Rectangle 35"/>
          <p:cNvSpPr/>
          <p:nvPr/>
        </p:nvSpPr>
        <p:spPr bwMode="gray">
          <a:xfrm rot="16200000">
            <a:off x="7992711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F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7" name="Rectangle 36"/>
          <p:cNvSpPr/>
          <p:nvPr/>
        </p:nvSpPr>
        <p:spPr bwMode="gray">
          <a:xfrm>
            <a:off x="447870" y="1371601"/>
            <a:ext cx="11296260" cy="466531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CPU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8" name="Rectangle 37"/>
          <p:cNvSpPr/>
          <p:nvPr/>
        </p:nvSpPr>
        <p:spPr bwMode="gray">
          <a:xfrm>
            <a:off x="447870" y="1906556"/>
            <a:ext cx="11296260" cy="466531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Kernel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9" name="Rectangle 38"/>
          <p:cNvSpPr/>
          <p:nvPr/>
        </p:nvSpPr>
        <p:spPr bwMode="gray">
          <a:xfrm>
            <a:off x="646922" y="1474238"/>
            <a:ext cx="2600131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dirty="0">
                <a:solidFill>
                  <a:schemeClr val="tx1"/>
                </a:solidFill>
                <a:ea typeface="Arial Unicode MS" pitchFamily="34" charset="-128"/>
                <a:cs typeface="Arial Unicode MS" pitchFamily="34" charset="-128"/>
              </a:rPr>
              <a:t>A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0" name="Rectangle 39"/>
          <p:cNvSpPr/>
          <p:nvPr/>
        </p:nvSpPr>
        <p:spPr bwMode="gray">
          <a:xfrm>
            <a:off x="9408889" y="1483563"/>
            <a:ext cx="979192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noProof="0" dirty="0">
                <a:ea typeface="Arial Unicode MS" pitchFamily="34" charset="-128"/>
                <a:cs typeface="Arial Unicode MS" pitchFamily="34" charset="-128"/>
              </a:rPr>
              <a:t>F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1" name="Rectangle 40"/>
          <p:cNvSpPr/>
          <p:nvPr/>
        </p:nvSpPr>
        <p:spPr bwMode="gray">
          <a:xfrm>
            <a:off x="8135254" y="1483563"/>
            <a:ext cx="1126935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dirty="0">
                <a:ea typeface="Arial Unicode MS" pitchFamily="34" charset="-128"/>
                <a:cs typeface="Arial Unicode MS" pitchFamily="34" charset="-128"/>
              </a:rPr>
              <a:t>E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2" name="Rectangle 41"/>
          <p:cNvSpPr/>
          <p:nvPr/>
        </p:nvSpPr>
        <p:spPr bwMode="gray">
          <a:xfrm>
            <a:off x="4370874" y="1483563"/>
            <a:ext cx="1103085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dirty="0" smtClean="0">
                <a:ea typeface="Arial Unicode MS" pitchFamily="34" charset="-128"/>
                <a:cs typeface="Arial Unicode MS" pitchFamily="34" charset="-128"/>
              </a:rPr>
              <a:t>D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3" name="Rectangle 42"/>
          <p:cNvSpPr/>
          <p:nvPr/>
        </p:nvSpPr>
        <p:spPr bwMode="gray">
          <a:xfrm>
            <a:off x="3801708" y="1477347"/>
            <a:ext cx="365965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noProof="0" dirty="0" smtClean="0">
                <a:solidFill>
                  <a:schemeClr val="tx1"/>
                </a:solidFill>
                <a:ea typeface="Arial Unicode MS" pitchFamily="34" charset="-128"/>
                <a:cs typeface="Arial Unicode MS" pitchFamily="34" charset="-128"/>
              </a:rPr>
              <a:t>C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4" name="Rectangle 43"/>
          <p:cNvSpPr/>
          <p:nvPr/>
        </p:nvSpPr>
        <p:spPr bwMode="gray">
          <a:xfrm>
            <a:off x="3345027" y="1471123"/>
            <a:ext cx="365965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dirty="0">
                <a:solidFill>
                  <a:schemeClr val="tx1"/>
                </a:solidFill>
                <a:ea typeface="Arial Unicode MS" pitchFamily="34" charset="-128"/>
                <a:cs typeface="Arial Unicode MS" pitchFamily="34" charset="-128"/>
              </a:rPr>
              <a:t>B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cxnSp>
        <p:nvCxnSpPr>
          <p:cNvPr id="45" name="Straight Connector 44"/>
          <p:cNvCxnSpPr/>
          <p:nvPr/>
        </p:nvCxnSpPr>
        <p:spPr>
          <a:xfrm>
            <a:off x="4254757" y="1371600"/>
            <a:ext cx="0" cy="4655976"/>
          </a:xfrm>
          <a:prstGeom prst="line">
            <a:avLst/>
          </a:prstGeom>
          <a:ln w="88900">
            <a:solidFill>
              <a:srgbClr val="FF000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7991149" y="1371600"/>
            <a:ext cx="0" cy="4655976"/>
          </a:xfrm>
          <a:prstGeom prst="line">
            <a:avLst/>
          </a:prstGeom>
          <a:ln w="88900">
            <a:solidFill>
              <a:srgbClr val="FF000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47" name="Cloud Callout 46"/>
          <p:cNvSpPr/>
          <p:nvPr/>
        </p:nvSpPr>
        <p:spPr bwMode="gray">
          <a:xfrm>
            <a:off x="298581" y="2065174"/>
            <a:ext cx="2948473" cy="1362270"/>
          </a:xfrm>
          <a:prstGeom prst="cloudCallout">
            <a:avLst>
              <a:gd name="adj1" fmla="val 76635"/>
              <a:gd name="adj2" fmla="val 17979"/>
            </a:avLst>
          </a:prstGeom>
          <a:ln>
            <a:solidFill>
              <a:srgbClr val="FF0000"/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Linux Kernel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8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/>
                </a:solidFill>
              </a:rPr>
              <a:t>ISTAcon.org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49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/>
                </a:solidFill>
              </a:rPr>
              <a:t>18-19 November, Sofia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50" name="Straight Connector 49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V="1">
            <a:off x="7137400" y="6519632"/>
            <a:ext cx="2908968" cy="373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Picture 5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053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Container: Namespace isolation</a:t>
            </a:r>
            <a:endParaRPr lang="en-US" sz="3200" dirty="0">
              <a:solidFill>
                <a:schemeClr val="accent2"/>
              </a:solidFill>
            </a:endParaRPr>
          </a:p>
        </p:txBody>
      </p:sp>
      <p:sp>
        <p:nvSpPr>
          <p:cNvPr id="72" name="Rectangle 71"/>
          <p:cNvSpPr/>
          <p:nvPr/>
        </p:nvSpPr>
        <p:spPr bwMode="gray">
          <a:xfrm>
            <a:off x="646923" y="5533054"/>
            <a:ext cx="3520751" cy="494523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kern="0" dirty="0">
                <a:solidFill>
                  <a:schemeClr val="lt1"/>
                </a:solidFill>
                <a:ea typeface="Arial Unicode MS" pitchFamily="34" charset="-128"/>
                <a:cs typeface="Arial Unicode MS" pitchFamily="34" charset="-128"/>
              </a:rPr>
              <a:t>Tenant 1</a:t>
            </a:r>
            <a:endParaRPr lang="en-GB" kern="0" dirty="0">
              <a:solidFill>
                <a:schemeClr val="lt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73" name="Rectangle 72"/>
          <p:cNvSpPr/>
          <p:nvPr/>
        </p:nvSpPr>
        <p:spPr bwMode="gray">
          <a:xfrm>
            <a:off x="4370874" y="5533054"/>
            <a:ext cx="3520751" cy="494523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kern="0" dirty="0">
                <a:solidFill>
                  <a:schemeClr val="lt1"/>
                </a:solidFill>
                <a:ea typeface="Arial Unicode MS" pitchFamily="34" charset="-128"/>
                <a:cs typeface="Arial Unicode MS" pitchFamily="34" charset="-128"/>
              </a:rPr>
              <a:t>Tenant 2</a:t>
            </a:r>
            <a:endParaRPr lang="en-GB" kern="0" dirty="0">
              <a:solidFill>
                <a:schemeClr val="lt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74" name="Rectangle 73"/>
          <p:cNvSpPr/>
          <p:nvPr/>
        </p:nvSpPr>
        <p:spPr bwMode="gray">
          <a:xfrm>
            <a:off x="8094825" y="5533053"/>
            <a:ext cx="3520751" cy="494523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kern="0" dirty="0">
                <a:solidFill>
                  <a:schemeClr val="lt1"/>
                </a:solidFill>
                <a:ea typeface="Arial Unicode MS" pitchFamily="34" charset="-128"/>
                <a:cs typeface="Arial Unicode MS" pitchFamily="34" charset="-128"/>
              </a:rPr>
              <a:t>Tenant 3</a:t>
            </a:r>
            <a:endParaRPr lang="en-GB" kern="0" dirty="0">
              <a:solidFill>
                <a:schemeClr val="lt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75" name="Rectangle 74"/>
          <p:cNvSpPr/>
          <p:nvPr/>
        </p:nvSpPr>
        <p:spPr bwMode="gray">
          <a:xfrm rot="16200000">
            <a:off x="-343676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A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76" name="Rectangle 75"/>
          <p:cNvSpPr/>
          <p:nvPr/>
        </p:nvSpPr>
        <p:spPr bwMode="gray">
          <a:xfrm rot="16200000">
            <a:off x="518888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B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77" name="Rectangle 76"/>
          <p:cNvSpPr/>
          <p:nvPr/>
        </p:nvSpPr>
        <p:spPr bwMode="gray">
          <a:xfrm rot="16200000">
            <a:off x="1404257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C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78" name="Rectangle 77"/>
          <p:cNvSpPr/>
          <p:nvPr/>
        </p:nvSpPr>
        <p:spPr bwMode="gray">
          <a:xfrm rot="16200000">
            <a:off x="3378203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D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79" name="Rectangle 78"/>
          <p:cNvSpPr/>
          <p:nvPr/>
        </p:nvSpPr>
        <p:spPr bwMode="gray">
          <a:xfrm rot="16200000">
            <a:off x="7104225" y="3736910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E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0" name="Rectangle 79"/>
          <p:cNvSpPr/>
          <p:nvPr/>
        </p:nvSpPr>
        <p:spPr bwMode="gray">
          <a:xfrm rot="16200000">
            <a:off x="7941909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F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1" name="Rectangle 80"/>
          <p:cNvSpPr/>
          <p:nvPr/>
        </p:nvSpPr>
        <p:spPr bwMode="gray">
          <a:xfrm>
            <a:off x="447870" y="1371601"/>
            <a:ext cx="11296260" cy="466531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 ID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2" name="Rectangle 81"/>
          <p:cNvSpPr/>
          <p:nvPr/>
        </p:nvSpPr>
        <p:spPr bwMode="gray">
          <a:xfrm>
            <a:off x="447870" y="1906556"/>
            <a:ext cx="11296260" cy="466531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90000" tIns="72000" rIns="90000" bIns="72000" rtlCol="0" anchor="ctr"/>
          <a:lstStyle/>
          <a:p>
            <a:pPr marR="0" algn="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Kernel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3" name="Rectangle 82"/>
          <p:cNvSpPr/>
          <p:nvPr/>
        </p:nvSpPr>
        <p:spPr bwMode="gray">
          <a:xfrm>
            <a:off x="646922" y="1474238"/>
            <a:ext cx="2600131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dirty="0">
                <a:ea typeface="Arial Unicode MS" pitchFamily="34" charset="-128"/>
                <a:cs typeface="Arial Unicode MS" pitchFamily="34" charset="-128"/>
              </a:rPr>
              <a:t>A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" name="Rectangle 83"/>
          <p:cNvSpPr/>
          <p:nvPr/>
        </p:nvSpPr>
        <p:spPr bwMode="gray">
          <a:xfrm>
            <a:off x="9408889" y="1483563"/>
            <a:ext cx="979192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noProof="0" dirty="0">
                <a:ea typeface="Arial Unicode MS" pitchFamily="34" charset="-128"/>
                <a:cs typeface="Arial Unicode MS" pitchFamily="34" charset="-128"/>
              </a:rPr>
              <a:t>F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5" name="Rectangle 84"/>
          <p:cNvSpPr/>
          <p:nvPr/>
        </p:nvSpPr>
        <p:spPr bwMode="gray">
          <a:xfrm>
            <a:off x="8135254" y="1483563"/>
            <a:ext cx="1126935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dirty="0">
                <a:ea typeface="Arial Unicode MS" pitchFamily="34" charset="-128"/>
                <a:cs typeface="Arial Unicode MS" pitchFamily="34" charset="-128"/>
              </a:rPr>
              <a:t>E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6" name="Rectangle 85"/>
          <p:cNvSpPr/>
          <p:nvPr/>
        </p:nvSpPr>
        <p:spPr bwMode="gray">
          <a:xfrm>
            <a:off x="4370873" y="1483563"/>
            <a:ext cx="671803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dirty="0" smtClean="0">
                <a:ea typeface="Arial Unicode MS" pitchFamily="34" charset="-128"/>
                <a:cs typeface="Arial Unicode MS" pitchFamily="34" charset="-128"/>
              </a:rPr>
              <a:t>D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7" name="Rectangle 86"/>
          <p:cNvSpPr/>
          <p:nvPr/>
        </p:nvSpPr>
        <p:spPr bwMode="gray">
          <a:xfrm>
            <a:off x="3801708" y="1477347"/>
            <a:ext cx="365965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noProof="0" dirty="0" smtClean="0">
                <a:ea typeface="Arial Unicode MS" pitchFamily="34" charset="-128"/>
                <a:cs typeface="Arial Unicode MS" pitchFamily="34" charset="-128"/>
              </a:rPr>
              <a:t>C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8" name="Rectangle 87"/>
          <p:cNvSpPr/>
          <p:nvPr/>
        </p:nvSpPr>
        <p:spPr bwMode="gray">
          <a:xfrm>
            <a:off x="3345027" y="1471123"/>
            <a:ext cx="365965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dirty="0">
                <a:ea typeface="Arial Unicode MS" pitchFamily="34" charset="-128"/>
                <a:cs typeface="Arial Unicode MS" pitchFamily="34" charset="-128"/>
              </a:rPr>
              <a:t>B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cxnSp>
        <p:nvCxnSpPr>
          <p:cNvPr id="89" name="Straight Arrow Connector 88"/>
          <p:cNvCxnSpPr>
            <a:stCxn id="76" idx="3"/>
          </p:cNvCxnSpPr>
          <p:nvPr/>
        </p:nvCxnSpPr>
        <p:spPr>
          <a:xfrm flipV="1">
            <a:off x="1839169" y="1744819"/>
            <a:ext cx="0" cy="1001492"/>
          </a:xfrm>
          <a:prstGeom prst="straightConnector1">
            <a:avLst/>
          </a:prstGeom>
          <a:ln w="50800">
            <a:tailEnd type="stealth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>
            <a:stCxn id="76" idx="3"/>
          </p:cNvCxnSpPr>
          <p:nvPr/>
        </p:nvCxnSpPr>
        <p:spPr>
          <a:xfrm flipV="1">
            <a:off x="1839169" y="1791475"/>
            <a:ext cx="2726611" cy="954836"/>
          </a:xfrm>
          <a:prstGeom prst="straightConnector1">
            <a:avLst/>
          </a:prstGeom>
          <a:ln w="50800">
            <a:solidFill>
              <a:srgbClr val="FF0000"/>
            </a:solidFill>
            <a:tailEnd type="stealth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>
            <a:stCxn id="76" idx="3"/>
          </p:cNvCxnSpPr>
          <p:nvPr/>
        </p:nvCxnSpPr>
        <p:spPr>
          <a:xfrm flipV="1">
            <a:off x="1839169" y="1791475"/>
            <a:ext cx="6585336" cy="954836"/>
          </a:xfrm>
          <a:prstGeom prst="straightConnector1">
            <a:avLst/>
          </a:prstGeom>
          <a:ln w="50800">
            <a:solidFill>
              <a:srgbClr val="FF0000"/>
            </a:solidFill>
            <a:tailEnd type="stealth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/>
                </a:solidFill>
              </a:rPr>
              <a:t>ISTAcon.org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29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/>
                </a:solidFill>
              </a:rPr>
              <a:t>18-19 November, Sofia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30" name="Straight Connector 29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V="1">
            <a:off x="7137400" y="6519632"/>
            <a:ext cx="2908968" cy="373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459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242F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Container: Namespace isolation</a:t>
            </a:r>
            <a:endParaRPr lang="en-US" sz="3200" dirty="0">
              <a:solidFill>
                <a:schemeClr val="accent2"/>
              </a:solidFill>
            </a:endParaRPr>
          </a:p>
        </p:txBody>
      </p:sp>
      <p:sp>
        <p:nvSpPr>
          <p:cNvPr id="29" name="Rectangle 28"/>
          <p:cNvSpPr/>
          <p:nvPr/>
        </p:nvSpPr>
        <p:spPr bwMode="gray">
          <a:xfrm>
            <a:off x="646923" y="5533054"/>
            <a:ext cx="3520751" cy="494523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kern="0" dirty="0">
                <a:solidFill>
                  <a:schemeClr val="tx1"/>
                </a:solidFill>
                <a:ea typeface="Arial Unicode MS" pitchFamily="34" charset="-128"/>
                <a:cs typeface="Arial Unicode MS" pitchFamily="34" charset="-128"/>
              </a:rPr>
              <a:t>Tenant 1</a:t>
            </a:r>
            <a:endParaRPr lang="en-GB" kern="0" dirty="0">
              <a:solidFill>
                <a:schemeClr val="tx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0" name="Rectangle 29"/>
          <p:cNvSpPr/>
          <p:nvPr/>
        </p:nvSpPr>
        <p:spPr bwMode="gray">
          <a:xfrm>
            <a:off x="4370874" y="5533054"/>
            <a:ext cx="3520751" cy="494523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kern="0" dirty="0">
                <a:solidFill>
                  <a:schemeClr val="lt1"/>
                </a:solidFill>
                <a:ea typeface="Arial Unicode MS" pitchFamily="34" charset="-128"/>
                <a:cs typeface="Arial Unicode MS" pitchFamily="34" charset="-128"/>
              </a:rPr>
              <a:t>Tenant 2</a:t>
            </a:r>
            <a:endParaRPr lang="en-GB" kern="0" dirty="0">
              <a:solidFill>
                <a:schemeClr val="lt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1" name="Rectangle 30"/>
          <p:cNvSpPr/>
          <p:nvPr/>
        </p:nvSpPr>
        <p:spPr bwMode="gray">
          <a:xfrm>
            <a:off x="8094825" y="5533053"/>
            <a:ext cx="3520751" cy="494523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kern="0" dirty="0">
                <a:solidFill>
                  <a:schemeClr val="lt1"/>
                </a:solidFill>
                <a:ea typeface="Arial Unicode MS" pitchFamily="34" charset="-128"/>
                <a:cs typeface="Arial Unicode MS" pitchFamily="34" charset="-128"/>
              </a:rPr>
              <a:t>Tenant 3</a:t>
            </a:r>
            <a:endParaRPr lang="en-GB" kern="0" dirty="0">
              <a:solidFill>
                <a:schemeClr val="lt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2" name="Rectangle 31"/>
          <p:cNvSpPr/>
          <p:nvPr/>
        </p:nvSpPr>
        <p:spPr bwMode="gray">
          <a:xfrm rot="16200000">
            <a:off x="-343676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A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3" name="Rectangle 32"/>
          <p:cNvSpPr/>
          <p:nvPr/>
        </p:nvSpPr>
        <p:spPr bwMode="gray">
          <a:xfrm rot="16200000">
            <a:off x="518888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B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4" name="Rectangle 33"/>
          <p:cNvSpPr/>
          <p:nvPr/>
        </p:nvSpPr>
        <p:spPr bwMode="gray">
          <a:xfrm rot="16200000">
            <a:off x="1404257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C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5" name="Rectangle 34"/>
          <p:cNvSpPr/>
          <p:nvPr/>
        </p:nvSpPr>
        <p:spPr bwMode="gray">
          <a:xfrm rot="16200000">
            <a:off x="3378203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D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6" name="Rectangle 35"/>
          <p:cNvSpPr/>
          <p:nvPr/>
        </p:nvSpPr>
        <p:spPr bwMode="gray">
          <a:xfrm rot="16200000">
            <a:off x="7104225" y="3736910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E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7" name="Rectangle 36"/>
          <p:cNvSpPr/>
          <p:nvPr/>
        </p:nvSpPr>
        <p:spPr bwMode="gray">
          <a:xfrm rot="16200000">
            <a:off x="7941909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F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8" name="Rectangle 37"/>
          <p:cNvSpPr/>
          <p:nvPr/>
        </p:nvSpPr>
        <p:spPr bwMode="gray">
          <a:xfrm>
            <a:off x="447870" y="1371601"/>
            <a:ext cx="11296260" cy="466531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 ID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9" name="Rectangle 38"/>
          <p:cNvSpPr/>
          <p:nvPr/>
        </p:nvSpPr>
        <p:spPr bwMode="gray">
          <a:xfrm>
            <a:off x="447870" y="1906556"/>
            <a:ext cx="11296260" cy="466531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Kernel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0" name="Rectangle 39"/>
          <p:cNvSpPr/>
          <p:nvPr/>
        </p:nvSpPr>
        <p:spPr bwMode="gray">
          <a:xfrm>
            <a:off x="646922" y="1474238"/>
            <a:ext cx="2600131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dirty="0">
                <a:solidFill>
                  <a:schemeClr val="tx1"/>
                </a:solidFill>
                <a:ea typeface="Arial Unicode MS" pitchFamily="34" charset="-128"/>
                <a:cs typeface="Arial Unicode MS" pitchFamily="34" charset="-128"/>
              </a:rPr>
              <a:t>A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1" name="Rectangle 40"/>
          <p:cNvSpPr/>
          <p:nvPr/>
        </p:nvSpPr>
        <p:spPr bwMode="gray">
          <a:xfrm>
            <a:off x="9408889" y="1483563"/>
            <a:ext cx="979192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noProof="0" dirty="0">
                <a:ea typeface="Arial Unicode MS" pitchFamily="34" charset="-128"/>
                <a:cs typeface="Arial Unicode MS" pitchFamily="34" charset="-128"/>
              </a:rPr>
              <a:t>F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2" name="Rectangle 41"/>
          <p:cNvSpPr/>
          <p:nvPr/>
        </p:nvSpPr>
        <p:spPr bwMode="gray">
          <a:xfrm>
            <a:off x="8135254" y="1483563"/>
            <a:ext cx="1126935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dirty="0">
                <a:ea typeface="Arial Unicode MS" pitchFamily="34" charset="-128"/>
                <a:cs typeface="Arial Unicode MS" pitchFamily="34" charset="-128"/>
              </a:rPr>
              <a:t>E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3" name="Rectangle 42"/>
          <p:cNvSpPr/>
          <p:nvPr/>
        </p:nvSpPr>
        <p:spPr bwMode="gray">
          <a:xfrm>
            <a:off x="4370873" y="1483563"/>
            <a:ext cx="671803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dirty="0" smtClean="0">
                <a:ea typeface="Arial Unicode MS" pitchFamily="34" charset="-128"/>
                <a:cs typeface="Arial Unicode MS" pitchFamily="34" charset="-128"/>
              </a:rPr>
              <a:t>D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4" name="Rectangle 43"/>
          <p:cNvSpPr/>
          <p:nvPr/>
        </p:nvSpPr>
        <p:spPr bwMode="gray">
          <a:xfrm>
            <a:off x="3801708" y="1477347"/>
            <a:ext cx="365965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noProof="0" dirty="0" smtClean="0">
                <a:solidFill>
                  <a:schemeClr val="tx1"/>
                </a:solidFill>
                <a:ea typeface="Arial Unicode MS" pitchFamily="34" charset="-128"/>
                <a:cs typeface="Arial Unicode MS" pitchFamily="34" charset="-128"/>
              </a:rPr>
              <a:t>C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5" name="Rectangle 44"/>
          <p:cNvSpPr/>
          <p:nvPr/>
        </p:nvSpPr>
        <p:spPr bwMode="gray">
          <a:xfrm>
            <a:off x="3345027" y="1471123"/>
            <a:ext cx="365965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dirty="0">
                <a:solidFill>
                  <a:schemeClr val="tx1"/>
                </a:solidFill>
                <a:ea typeface="Arial Unicode MS" pitchFamily="34" charset="-128"/>
                <a:cs typeface="Arial Unicode MS" pitchFamily="34" charset="-128"/>
              </a:rPr>
              <a:t>B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cxnSp>
        <p:nvCxnSpPr>
          <p:cNvPr id="46" name="Straight Arrow Connector 45"/>
          <p:cNvCxnSpPr>
            <a:stCxn id="33" idx="3"/>
          </p:cNvCxnSpPr>
          <p:nvPr/>
        </p:nvCxnSpPr>
        <p:spPr>
          <a:xfrm flipV="1">
            <a:off x="1839169" y="1744819"/>
            <a:ext cx="0" cy="1001492"/>
          </a:xfrm>
          <a:prstGeom prst="straightConnector1">
            <a:avLst/>
          </a:prstGeom>
          <a:ln w="50800">
            <a:tailEnd type="stealth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4254757" y="1371600"/>
            <a:ext cx="0" cy="4655976"/>
          </a:xfrm>
          <a:prstGeom prst="line">
            <a:avLst/>
          </a:prstGeom>
          <a:ln w="88900">
            <a:solidFill>
              <a:srgbClr val="FF000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7991149" y="1371600"/>
            <a:ext cx="0" cy="4655976"/>
          </a:xfrm>
          <a:prstGeom prst="line">
            <a:avLst/>
          </a:prstGeom>
          <a:ln w="88900">
            <a:solidFill>
              <a:srgbClr val="FF000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/>
          <p:nvPr/>
        </p:nvCxnSpPr>
        <p:spPr>
          <a:xfrm flipV="1">
            <a:off x="1839169" y="1791475"/>
            <a:ext cx="2726611" cy="954836"/>
          </a:xfrm>
          <a:prstGeom prst="straightConnector1">
            <a:avLst/>
          </a:prstGeom>
          <a:ln w="50800">
            <a:solidFill>
              <a:srgbClr val="FF0000"/>
            </a:solidFill>
            <a:tailEnd type="stealth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71" name="Multiply 70"/>
          <p:cNvSpPr/>
          <p:nvPr/>
        </p:nvSpPr>
        <p:spPr bwMode="gray">
          <a:xfrm>
            <a:off x="2724539" y="2006082"/>
            <a:ext cx="803471" cy="587828"/>
          </a:xfrm>
          <a:prstGeom prst="mathMultiply">
            <a:avLst/>
          </a:prstGeom>
          <a:solidFill>
            <a:srgbClr val="FF0000"/>
          </a:solidFill>
          <a:ln w="635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GB" b="0" i="0" u="none" strike="noStrike" kern="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9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/>
                </a:solidFill>
              </a:rPr>
              <a:t>ISTAcon.org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50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/>
                </a:solidFill>
              </a:rPr>
              <a:t>18-19 November, Sofia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51" name="Straight Connector 50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V="1">
            <a:off x="7137400" y="6519632"/>
            <a:ext cx="2908968" cy="373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Picture 5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54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E01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Container: Namespace isolation</a:t>
            </a:r>
            <a:endParaRPr lang="en-US" sz="3200" dirty="0">
              <a:solidFill>
                <a:schemeClr val="accent2"/>
              </a:solidFill>
            </a:endParaRPr>
          </a:p>
        </p:txBody>
      </p:sp>
      <p:sp>
        <p:nvSpPr>
          <p:cNvPr id="49" name="Rectangle 48"/>
          <p:cNvSpPr/>
          <p:nvPr/>
        </p:nvSpPr>
        <p:spPr bwMode="gray">
          <a:xfrm>
            <a:off x="646923" y="5533054"/>
            <a:ext cx="3476343" cy="494523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kern="0" dirty="0">
                <a:solidFill>
                  <a:schemeClr val="tx1"/>
                </a:solidFill>
                <a:ea typeface="Arial Unicode MS" pitchFamily="34" charset="-128"/>
                <a:cs typeface="Arial Unicode MS" pitchFamily="34" charset="-128"/>
              </a:rPr>
              <a:t>Tenant 1</a:t>
            </a:r>
            <a:endParaRPr lang="en-GB" kern="0" dirty="0">
              <a:solidFill>
                <a:schemeClr val="tx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0" name="Rectangle 49"/>
          <p:cNvSpPr/>
          <p:nvPr/>
        </p:nvSpPr>
        <p:spPr bwMode="gray">
          <a:xfrm>
            <a:off x="4370874" y="5533054"/>
            <a:ext cx="3520751" cy="49452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kern="0" dirty="0">
                <a:solidFill>
                  <a:schemeClr val="lt1"/>
                </a:solidFill>
                <a:ea typeface="Arial Unicode MS" pitchFamily="34" charset="-128"/>
                <a:cs typeface="Arial Unicode MS" pitchFamily="34" charset="-128"/>
              </a:rPr>
              <a:t>Tenant 2</a:t>
            </a:r>
            <a:endParaRPr lang="en-GB" kern="0" dirty="0">
              <a:solidFill>
                <a:schemeClr val="lt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1" name="Rectangle 50"/>
          <p:cNvSpPr/>
          <p:nvPr/>
        </p:nvSpPr>
        <p:spPr bwMode="gray">
          <a:xfrm>
            <a:off x="8094825" y="5533053"/>
            <a:ext cx="3520751" cy="494523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kern="0" dirty="0">
                <a:solidFill>
                  <a:schemeClr val="lt1"/>
                </a:solidFill>
                <a:ea typeface="Arial Unicode MS" pitchFamily="34" charset="-128"/>
                <a:cs typeface="Arial Unicode MS" pitchFamily="34" charset="-128"/>
              </a:rPr>
              <a:t>Tenant 3</a:t>
            </a:r>
            <a:endParaRPr lang="en-GB" kern="0" dirty="0">
              <a:solidFill>
                <a:schemeClr val="lt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2" name="Rectangle 51"/>
          <p:cNvSpPr/>
          <p:nvPr/>
        </p:nvSpPr>
        <p:spPr bwMode="gray">
          <a:xfrm rot="16200000">
            <a:off x="-343676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A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3" name="Rectangle 52"/>
          <p:cNvSpPr/>
          <p:nvPr/>
        </p:nvSpPr>
        <p:spPr bwMode="gray">
          <a:xfrm rot="16200000">
            <a:off x="518888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B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4" name="Rectangle 53"/>
          <p:cNvSpPr/>
          <p:nvPr/>
        </p:nvSpPr>
        <p:spPr bwMode="gray">
          <a:xfrm rot="16200000">
            <a:off x="1404257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C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5" name="Rectangle 54"/>
          <p:cNvSpPr/>
          <p:nvPr/>
        </p:nvSpPr>
        <p:spPr bwMode="gray">
          <a:xfrm rot="16200000">
            <a:off x="3378203" y="3736911"/>
            <a:ext cx="2640563" cy="65936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A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6" name="Rectangle 55"/>
          <p:cNvSpPr/>
          <p:nvPr/>
        </p:nvSpPr>
        <p:spPr bwMode="gray">
          <a:xfrm rot="16200000">
            <a:off x="7104225" y="3736910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A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7" name="Rectangle 56"/>
          <p:cNvSpPr/>
          <p:nvPr/>
        </p:nvSpPr>
        <p:spPr bwMode="gray">
          <a:xfrm rot="16200000">
            <a:off x="7941909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B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8" name="Rectangle 57"/>
          <p:cNvSpPr/>
          <p:nvPr/>
        </p:nvSpPr>
        <p:spPr bwMode="gray">
          <a:xfrm>
            <a:off x="447870" y="1371601"/>
            <a:ext cx="11296260" cy="466531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 ID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9" name="Rectangle 58"/>
          <p:cNvSpPr/>
          <p:nvPr/>
        </p:nvSpPr>
        <p:spPr bwMode="gray">
          <a:xfrm>
            <a:off x="447870" y="1906556"/>
            <a:ext cx="11296260" cy="466531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Kernel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0" name="Rectangle 59"/>
          <p:cNvSpPr/>
          <p:nvPr/>
        </p:nvSpPr>
        <p:spPr bwMode="gray">
          <a:xfrm>
            <a:off x="646922" y="1474238"/>
            <a:ext cx="2600131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dirty="0">
                <a:solidFill>
                  <a:schemeClr val="tx1"/>
                </a:solidFill>
                <a:ea typeface="Arial Unicode MS" pitchFamily="34" charset="-128"/>
                <a:cs typeface="Arial Unicode MS" pitchFamily="34" charset="-128"/>
              </a:rPr>
              <a:t>A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1" name="Rectangle 60"/>
          <p:cNvSpPr/>
          <p:nvPr/>
        </p:nvSpPr>
        <p:spPr bwMode="gray">
          <a:xfrm>
            <a:off x="9408889" y="1483563"/>
            <a:ext cx="979192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dirty="0">
                <a:ea typeface="Arial Unicode MS" pitchFamily="34" charset="-128"/>
                <a:cs typeface="Arial Unicode MS" pitchFamily="34" charset="-128"/>
              </a:rPr>
              <a:t>B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2" name="Rectangle 61"/>
          <p:cNvSpPr/>
          <p:nvPr/>
        </p:nvSpPr>
        <p:spPr bwMode="gray">
          <a:xfrm>
            <a:off x="8135254" y="1483563"/>
            <a:ext cx="1126935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dirty="0" smtClean="0">
                <a:ea typeface="Arial Unicode MS" pitchFamily="34" charset="-128"/>
                <a:cs typeface="Arial Unicode MS" pitchFamily="34" charset="-128"/>
              </a:rPr>
              <a:t>A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3" name="Rectangle 62"/>
          <p:cNvSpPr/>
          <p:nvPr/>
        </p:nvSpPr>
        <p:spPr bwMode="gray">
          <a:xfrm>
            <a:off x="4370874" y="1483563"/>
            <a:ext cx="657293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noProof="0" dirty="0">
                <a:ea typeface="Arial Unicode MS" pitchFamily="34" charset="-128"/>
                <a:cs typeface="Arial Unicode MS" pitchFamily="34" charset="-128"/>
              </a:rPr>
              <a:t>A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4" name="Rectangle 63"/>
          <p:cNvSpPr/>
          <p:nvPr/>
        </p:nvSpPr>
        <p:spPr bwMode="gray">
          <a:xfrm>
            <a:off x="3801708" y="1477347"/>
            <a:ext cx="365965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noProof="0" dirty="0" smtClean="0">
                <a:solidFill>
                  <a:schemeClr val="tx1"/>
                </a:solidFill>
                <a:ea typeface="Arial Unicode MS" pitchFamily="34" charset="-128"/>
                <a:cs typeface="Arial Unicode MS" pitchFamily="34" charset="-128"/>
              </a:rPr>
              <a:t>C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5" name="Rectangle 64"/>
          <p:cNvSpPr/>
          <p:nvPr/>
        </p:nvSpPr>
        <p:spPr bwMode="gray">
          <a:xfrm>
            <a:off x="3345027" y="1471123"/>
            <a:ext cx="365965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dirty="0">
                <a:solidFill>
                  <a:schemeClr val="tx1"/>
                </a:solidFill>
                <a:ea typeface="Arial Unicode MS" pitchFamily="34" charset="-128"/>
                <a:cs typeface="Arial Unicode MS" pitchFamily="34" charset="-128"/>
              </a:rPr>
              <a:t>B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cxnSp>
        <p:nvCxnSpPr>
          <p:cNvPr id="66" name="Straight Connector 65"/>
          <p:cNvCxnSpPr/>
          <p:nvPr/>
        </p:nvCxnSpPr>
        <p:spPr>
          <a:xfrm>
            <a:off x="4254757" y="1371600"/>
            <a:ext cx="0" cy="4655976"/>
          </a:xfrm>
          <a:prstGeom prst="line">
            <a:avLst/>
          </a:prstGeom>
          <a:ln w="88900">
            <a:solidFill>
              <a:srgbClr val="FF000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7991149" y="1371600"/>
            <a:ext cx="0" cy="4655976"/>
          </a:xfrm>
          <a:prstGeom prst="line">
            <a:avLst/>
          </a:prstGeom>
          <a:ln w="88900">
            <a:solidFill>
              <a:srgbClr val="FF000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>
          <a:xfrm flipV="1">
            <a:off x="1839169" y="1744819"/>
            <a:ext cx="0" cy="1001492"/>
          </a:xfrm>
          <a:prstGeom prst="straightConnector1">
            <a:avLst/>
          </a:prstGeom>
          <a:ln w="50800">
            <a:tailEnd type="stealth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69" name="Cloud Callout 68"/>
          <p:cNvSpPr/>
          <p:nvPr/>
        </p:nvSpPr>
        <p:spPr bwMode="gray">
          <a:xfrm>
            <a:off x="4943152" y="2531707"/>
            <a:ext cx="2948473" cy="1362270"/>
          </a:xfrm>
          <a:prstGeom prst="cloudCallout">
            <a:avLst>
              <a:gd name="adj1" fmla="val -52058"/>
              <a:gd name="adj2" fmla="val -94350"/>
            </a:avLst>
          </a:prstGeom>
          <a:ln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Same PID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9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/>
                </a:solidFill>
              </a:rPr>
              <a:t>ISTAcon.org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30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/>
                </a:solidFill>
              </a:rPr>
              <a:t>18-19 November, Sofia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31" name="Straight Connector 30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7137400" y="6519632"/>
            <a:ext cx="2908968" cy="373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677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err="1" smtClean="0">
                <a:solidFill>
                  <a:schemeClr val="accent2"/>
                </a:solidFill>
              </a:rPr>
              <a:t>Hristo</a:t>
            </a:r>
            <a:r>
              <a:rPr lang="en-US" sz="3200" dirty="0" smtClean="0">
                <a:solidFill>
                  <a:schemeClr val="accent2"/>
                </a:solidFill>
              </a:rPr>
              <a:t> </a:t>
            </a:r>
            <a:r>
              <a:rPr lang="en-US" sz="3200" dirty="0" err="1" smtClean="0">
                <a:solidFill>
                  <a:schemeClr val="accent2"/>
                </a:solidFill>
              </a:rPr>
              <a:t>Iliev</a:t>
            </a:r>
            <a:endParaRPr lang="en-US" sz="3200" dirty="0">
              <a:solidFill>
                <a:schemeClr val="accent2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2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Vertical Text Placeholder 3"/>
          <p:cNvSpPr>
            <a:spLocks noGrp="1"/>
          </p:cNvSpPr>
          <p:nvPr>
            <p:ph type="body" orient="vert" idx="1"/>
          </p:nvPr>
        </p:nvSpPr>
        <p:spPr>
          <a:xfrm>
            <a:off x="931333" y="1938867"/>
            <a:ext cx="10422466" cy="4238096"/>
          </a:xfrm>
        </p:spPr>
        <p:txBody>
          <a:bodyPr vert="horz"/>
          <a:lstStyle/>
          <a:p>
            <a:pPr marL="285750" indent="-285750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SAP</a:t>
            </a:r>
            <a:endParaRPr lang="en-US" dirty="0">
              <a:solidFill>
                <a:schemeClr val="bg1"/>
              </a:solidFill>
            </a:endParaRPr>
          </a:p>
          <a:p>
            <a:pPr marL="742950" lvl="1" indent="-285750">
              <a:lnSpc>
                <a:spcPct val="150000"/>
              </a:lnSpc>
            </a:pPr>
            <a:r>
              <a:rPr lang="en-US" dirty="0" err="1" smtClean="0">
                <a:solidFill>
                  <a:schemeClr val="bg1"/>
                </a:solidFill>
              </a:rPr>
              <a:t>NetWeaver</a:t>
            </a:r>
            <a:r>
              <a:rPr lang="en-US" dirty="0" smtClean="0">
                <a:solidFill>
                  <a:schemeClr val="bg1"/>
                </a:solidFill>
              </a:rPr>
              <a:t> Java Sever</a:t>
            </a:r>
            <a:endParaRPr lang="en-US" dirty="0">
              <a:solidFill>
                <a:schemeClr val="bg1"/>
              </a:solidFill>
            </a:endParaRPr>
          </a:p>
          <a:p>
            <a:pPr marL="742950" lvl="1" indent="-285750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SAP HANA Cloud Platform</a:t>
            </a:r>
          </a:p>
          <a:p>
            <a:pPr marL="285750" indent="-285750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Open Source</a:t>
            </a:r>
          </a:p>
          <a:p>
            <a:pPr marL="742950" lvl="1" indent="-285750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Eclipse Virgo</a:t>
            </a:r>
          </a:p>
          <a:p>
            <a:pPr marL="742950" lvl="1" indent="-285750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Cloud Foundry (Diego &amp; Abacus)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AutoShape 10" descr="mage unavailable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63842" y="2257981"/>
            <a:ext cx="2749301" cy="3599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8863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Container: Namespace isolation</a:t>
            </a:r>
            <a:endParaRPr lang="en-US" sz="3200" dirty="0">
              <a:solidFill>
                <a:schemeClr val="accent2"/>
              </a:solidFill>
            </a:endParaRPr>
          </a:p>
        </p:txBody>
      </p:sp>
      <p:sp>
        <p:nvSpPr>
          <p:cNvPr id="36" name="Rectangle 35"/>
          <p:cNvSpPr/>
          <p:nvPr/>
        </p:nvSpPr>
        <p:spPr bwMode="gray">
          <a:xfrm>
            <a:off x="646923" y="5533054"/>
            <a:ext cx="3520751" cy="494523"/>
          </a:xfrm>
          <a:prstGeom prst="rect">
            <a:avLst/>
          </a:prstGeom>
          <a:ln>
            <a:noFill/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kern="0" dirty="0">
                <a:solidFill>
                  <a:schemeClr val="tx1"/>
                </a:solidFill>
                <a:ea typeface="Arial Unicode MS" pitchFamily="34" charset="-128"/>
                <a:cs typeface="Arial Unicode MS" pitchFamily="34" charset="-128"/>
              </a:rPr>
              <a:t>Tenant 1</a:t>
            </a:r>
            <a:endParaRPr lang="en-GB" kern="0" dirty="0">
              <a:solidFill>
                <a:schemeClr val="tx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7" name="Rectangle 36"/>
          <p:cNvSpPr/>
          <p:nvPr/>
        </p:nvSpPr>
        <p:spPr bwMode="gray">
          <a:xfrm>
            <a:off x="4370874" y="5533054"/>
            <a:ext cx="3520751" cy="49452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headEnd/>
            <a:tailEnd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kern="0" dirty="0">
                <a:solidFill>
                  <a:schemeClr val="lt1"/>
                </a:solidFill>
                <a:ea typeface="Arial Unicode MS" pitchFamily="34" charset="-128"/>
                <a:cs typeface="Arial Unicode MS" pitchFamily="34" charset="-128"/>
              </a:rPr>
              <a:t>Tenant 2</a:t>
            </a:r>
            <a:endParaRPr lang="en-GB" kern="0" dirty="0">
              <a:solidFill>
                <a:schemeClr val="lt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8" name="Rectangle 37"/>
          <p:cNvSpPr/>
          <p:nvPr/>
        </p:nvSpPr>
        <p:spPr bwMode="gray">
          <a:xfrm>
            <a:off x="8094825" y="5533053"/>
            <a:ext cx="3520751" cy="494523"/>
          </a:xfrm>
          <a:prstGeom prst="rect">
            <a:avLst/>
          </a:prstGeom>
          <a:ln>
            <a:noFill/>
            <a:headEnd/>
            <a:tailEnd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kern="0" dirty="0">
                <a:solidFill>
                  <a:schemeClr val="lt1"/>
                </a:solidFill>
                <a:ea typeface="Arial Unicode MS" pitchFamily="34" charset="-128"/>
                <a:cs typeface="Arial Unicode MS" pitchFamily="34" charset="-128"/>
              </a:rPr>
              <a:t>Tenant 3</a:t>
            </a:r>
            <a:endParaRPr lang="en-GB" kern="0" dirty="0">
              <a:solidFill>
                <a:schemeClr val="lt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9" name="Rectangle 38"/>
          <p:cNvSpPr/>
          <p:nvPr/>
        </p:nvSpPr>
        <p:spPr bwMode="gray">
          <a:xfrm rot="16200000">
            <a:off x="-343676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A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0" name="Rectangle 39"/>
          <p:cNvSpPr/>
          <p:nvPr/>
        </p:nvSpPr>
        <p:spPr bwMode="gray">
          <a:xfrm rot="16200000">
            <a:off x="518888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B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1" name="Rectangle 40"/>
          <p:cNvSpPr/>
          <p:nvPr/>
        </p:nvSpPr>
        <p:spPr bwMode="gray">
          <a:xfrm rot="16200000">
            <a:off x="1404257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C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2" name="Rectangle 41"/>
          <p:cNvSpPr/>
          <p:nvPr/>
        </p:nvSpPr>
        <p:spPr bwMode="gray">
          <a:xfrm rot="16200000">
            <a:off x="3378203" y="3736911"/>
            <a:ext cx="2640563" cy="65936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headEnd/>
            <a:tailEnd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A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3" name="Rectangle 42"/>
          <p:cNvSpPr/>
          <p:nvPr/>
        </p:nvSpPr>
        <p:spPr bwMode="gray">
          <a:xfrm rot="16200000">
            <a:off x="7088329" y="3752806"/>
            <a:ext cx="2672356" cy="659364"/>
          </a:xfrm>
          <a:prstGeom prst="rect">
            <a:avLst/>
          </a:prstGeom>
          <a:ln>
            <a:noFill/>
            <a:headEnd/>
            <a:tailEnd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A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4" name="Rectangle 43"/>
          <p:cNvSpPr/>
          <p:nvPr/>
        </p:nvSpPr>
        <p:spPr bwMode="gray">
          <a:xfrm rot="16200000">
            <a:off x="7958849" y="3753845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B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5" name="Rectangle 44"/>
          <p:cNvSpPr/>
          <p:nvPr/>
        </p:nvSpPr>
        <p:spPr bwMode="gray">
          <a:xfrm>
            <a:off x="447870" y="1371601"/>
            <a:ext cx="11296260" cy="466531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b="1" kern="0" dirty="0" smtClean="0">
                <a:ea typeface="Arial Unicode MS" pitchFamily="34" charset="-128"/>
                <a:cs typeface="Arial Unicode MS" pitchFamily="34" charset="-128"/>
              </a:rPr>
              <a:t>PID, Network, Mount, User</a:t>
            </a:r>
            <a:endParaRPr kumimoji="0" lang="en-GB" b="1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6" name="Rectangle 45"/>
          <p:cNvSpPr/>
          <p:nvPr/>
        </p:nvSpPr>
        <p:spPr bwMode="gray">
          <a:xfrm>
            <a:off x="447870" y="1906556"/>
            <a:ext cx="11296260" cy="466531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Kernel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cxnSp>
        <p:nvCxnSpPr>
          <p:cNvPr id="47" name="Straight Connector 46"/>
          <p:cNvCxnSpPr/>
          <p:nvPr/>
        </p:nvCxnSpPr>
        <p:spPr>
          <a:xfrm>
            <a:off x="4254757" y="1371600"/>
            <a:ext cx="0" cy="4655976"/>
          </a:xfrm>
          <a:prstGeom prst="line">
            <a:avLst/>
          </a:prstGeom>
          <a:ln w="57150" cmpd="sng">
            <a:solidFill>
              <a:srgbClr val="FF0000"/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7991149" y="1371600"/>
            <a:ext cx="0" cy="4655976"/>
          </a:xfrm>
          <a:prstGeom prst="line">
            <a:avLst/>
          </a:prstGeom>
          <a:ln w="57150" cmpd="sng">
            <a:solidFill>
              <a:srgbClr val="FF0000"/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21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/>
                </a:solidFill>
              </a:rPr>
              <a:t>ISTAcon.org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22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/>
                </a:solidFill>
              </a:rPr>
              <a:t>18-19 November, Sofia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23" name="Straight Connector 22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7137400" y="6519632"/>
            <a:ext cx="2908968" cy="373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319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01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Containerization = Lightweight Virtualization</a:t>
            </a:r>
            <a:endParaRPr lang="en-US" sz="3200" dirty="0">
              <a:solidFill>
                <a:schemeClr val="accent2"/>
              </a:solidFill>
            </a:endParaRPr>
          </a:p>
        </p:txBody>
      </p:sp>
      <p:sp>
        <p:nvSpPr>
          <p:cNvPr id="15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/>
                </a:solidFill>
              </a:rPr>
              <a:t>ISTAcon.org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17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/>
                </a:solidFill>
              </a:rPr>
              <a:t>18-19 November, Sofia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/>
          <p:cNvGrpSpPr/>
          <p:nvPr/>
        </p:nvGrpSpPr>
        <p:grpSpPr>
          <a:xfrm>
            <a:off x="2255170" y="1686585"/>
            <a:ext cx="7330404" cy="4186566"/>
            <a:chOff x="2364788" y="2490241"/>
            <a:chExt cx="6071288" cy="3199454"/>
          </a:xfrm>
        </p:grpSpPr>
        <p:sp>
          <p:nvSpPr>
            <p:cNvPr id="30" name="Rectangle 29"/>
            <p:cNvSpPr/>
            <p:nvPr/>
          </p:nvSpPr>
          <p:spPr>
            <a:xfrm>
              <a:off x="2364788" y="4544291"/>
              <a:ext cx="2832571" cy="339437"/>
            </a:xfrm>
            <a:prstGeom prst="rect">
              <a:avLst/>
            </a:prstGeom>
            <a:solidFill>
              <a:srgbClr val="1F4E79">
                <a:alpha val="80000"/>
              </a:srgb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Operating System</a:t>
              </a:r>
              <a:endParaRPr lang="en-US" dirty="0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2371619" y="4156373"/>
              <a:ext cx="2832571" cy="339437"/>
            </a:xfrm>
            <a:prstGeom prst="rect">
              <a:avLst/>
            </a:prstGeom>
            <a:solidFill>
              <a:srgbClr val="1F4E79">
                <a:alpha val="80000"/>
              </a:srgb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Hypervisor</a:t>
              </a:r>
              <a:endParaRPr lang="en-US" dirty="0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2386934" y="2493830"/>
              <a:ext cx="1376386" cy="1607130"/>
            </a:xfrm>
            <a:prstGeom prst="rect">
              <a:avLst/>
            </a:prstGeom>
            <a:solidFill>
              <a:schemeClr val="tx1">
                <a:lumMod val="85000"/>
                <a:lumOff val="15000"/>
                <a:alpha val="80000"/>
              </a:scheme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r>
                <a:rPr lang="en-US" sz="1000" dirty="0" smtClean="0"/>
                <a:t>Virtual Machine</a:t>
              </a:r>
              <a:endParaRPr lang="en-US" sz="1000" dirty="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2513288" y="3435938"/>
              <a:ext cx="1111484" cy="371907"/>
            </a:xfrm>
            <a:prstGeom prst="rect">
              <a:avLst/>
            </a:prstGeom>
            <a:solidFill>
              <a:srgbClr val="1F4E79">
                <a:alpha val="80000"/>
              </a:srgb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/>
                <a:t>Operating System</a:t>
              </a:r>
              <a:endParaRPr lang="en-US" sz="1000" dirty="0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513283" y="3170534"/>
              <a:ext cx="1111484" cy="193963"/>
            </a:xfrm>
            <a:prstGeom prst="rect">
              <a:avLst/>
            </a:prstGeom>
            <a:solidFill>
              <a:srgbClr val="1F4E79">
                <a:alpha val="80000"/>
              </a:srgb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/>
                <a:t>Bins / libs</a:t>
              </a:r>
              <a:endParaRPr lang="en-US" sz="1000" dirty="0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2527137" y="2590762"/>
              <a:ext cx="515742" cy="510504"/>
            </a:xfrm>
            <a:prstGeom prst="rect">
              <a:avLst/>
            </a:prstGeom>
            <a:solidFill>
              <a:srgbClr val="1F4E79">
                <a:alpha val="80000"/>
              </a:srgb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/>
                <a:t>App</a:t>
              </a:r>
              <a:endParaRPr lang="en-US" sz="1100" dirty="0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3109008" y="2590757"/>
              <a:ext cx="515742" cy="510504"/>
            </a:xfrm>
            <a:prstGeom prst="rect">
              <a:avLst/>
            </a:prstGeom>
            <a:solidFill>
              <a:srgbClr val="1F4E79">
                <a:alpha val="80000"/>
              </a:srgb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/>
                <a:t>App</a:t>
              </a:r>
              <a:endParaRPr lang="en-US" sz="1100" dirty="0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3813906" y="2490241"/>
              <a:ext cx="1376386" cy="1607130"/>
            </a:xfrm>
            <a:prstGeom prst="rect">
              <a:avLst/>
            </a:prstGeom>
            <a:solidFill>
              <a:schemeClr val="tx1">
                <a:lumMod val="85000"/>
                <a:lumOff val="15000"/>
                <a:alpha val="80000"/>
              </a:scheme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r>
                <a:rPr lang="en-US" sz="1000" dirty="0" smtClean="0"/>
                <a:t>Virtual Machine</a:t>
              </a:r>
              <a:endParaRPr lang="en-US" sz="1000" dirty="0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940256" y="3449788"/>
              <a:ext cx="1111484" cy="371907"/>
            </a:xfrm>
            <a:prstGeom prst="rect">
              <a:avLst/>
            </a:prstGeom>
            <a:solidFill>
              <a:srgbClr val="1F4E79">
                <a:alpha val="80000"/>
              </a:srgb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/>
                <a:t>Operating System</a:t>
              </a:r>
              <a:endParaRPr lang="en-US" sz="1000" dirty="0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3940251" y="3184384"/>
              <a:ext cx="1111484" cy="193963"/>
            </a:xfrm>
            <a:prstGeom prst="rect">
              <a:avLst/>
            </a:prstGeom>
            <a:solidFill>
              <a:srgbClr val="1F4E79">
                <a:alpha val="80000"/>
              </a:srgb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/>
                <a:t>Bins / libs</a:t>
              </a:r>
              <a:endParaRPr lang="en-US" sz="1000" dirty="0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3954105" y="2604612"/>
              <a:ext cx="515742" cy="510504"/>
            </a:xfrm>
            <a:prstGeom prst="rect">
              <a:avLst/>
            </a:prstGeom>
            <a:solidFill>
              <a:srgbClr val="1F4E79">
                <a:alpha val="80000"/>
              </a:srgb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/>
                <a:t>App</a:t>
              </a:r>
              <a:endParaRPr lang="en-US" sz="1100" dirty="0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4535976" y="2604607"/>
              <a:ext cx="515742" cy="510504"/>
            </a:xfrm>
            <a:prstGeom prst="rect">
              <a:avLst/>
            </a:prstGeom>
            <a:solidFill>
              <a:srgbClr val="1F4E79">
                <a:alpha val="80000"/>
              </a:srgb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/>
                <a:t>App</a:t>
              </a:r>
              <a:endParaRPr lang="en-US" sz="1100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5602364" y="4925230"/>
              <a:ext cx="2832571" cy="339437"/>
            </a:xfrm>
            <a:prstGeom prst="rect">
              <a:avLst/>
            </a:prstGeom>
            <a:solidFill>
              <a:srgbClr val="1F4E79">
                <a:alpha val="80000"/>
              </a:srgb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Hardware</a:t>
              </a:r>
              <a:endParaRPr lang="en-US" dirty="0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5603505" y="4156368"/>
              <a:ext cx="2832571" cy="339437"/>
            </a:xfrm>
            <a:prstGeom prst="rect">
              <a:avLst/>
            </a:prstGeom>
            <a:solidFill>
              <a:srgbClr val="1F4E79">
                <a:alpha val="80000"/>
              </a:srgb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Docker Daemon</a:t>
              </a:r>
              <a:endParaRPr lang="en-US" dirty="0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5618832" y="2830071"/>
              <a:ext cx="1376386" cy="1270884"/>
            </a:xfrm>
            <a:prstGeom prst="rect">
              <a:avLst/>
            </a:prstGeom>
            <a:solidFill>
              <a:schemeClr val="bg1">
                <a:lumMod val="75000"/>
                <a:alpha val="80000"/>
              </a:scheme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r>
                <a:rPr lang="en-US" sz="1000" dirty="0" smtClean="0">
                  <a:solidFill>
                    <a:schemeClr val="tx1"/>
                  </a:solidFill>
                </a:rPr>
                <a:t>Container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5745186" y="3586173"/>
              <a:ext cx="1111484" cy="193963"/>
            </a:xfrm>
            <a:prstGeom prst="rect">
              <a:avLst/>
            </a:prstGeom>
            <a:solidFill>
              <a:srgbClr val="1F4E79">
                <a:alpha val="80000"/>
              </a:srgb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/>
                <a:t>Bins / libs</a:t>
              </a:r>
              <a:endParaRPr lang="en-US" sz="1000" dirty="0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5759030" y="3006401"/>
              <a:ext cx="515742" cy="510504"/>
            </a:xfrm>
            <a:prstGeom prst="rect">
              <a:avLst/>
            </a:prstGeom>
            <a:solidFill>
              <a:srgbClr val="1F4E79">
                <a:alpha val="80000"/>
              </a:srgb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/>
                <a:t>App</a:t>
              </a:r>
              <a:endParaRPr lang="en-US" sz="1100" dirty="0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6340931" y="3006396"/>
              <a:ext cx="515742" cy="510504"/>
            </a:xfrm>
            <a:prstGeom prst="rect">
              <a:avLst/>
            </a:prstGeom>
            <a:solidFill>
              <a:srgbClr val="1F4E79">
                <a:alpha val="80000"/>
              </a:srgb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/>
                <a:t>App</a:t>
              </a:r>
              <a:endParaRPr lang="en-US" sz="1100" dirty="0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7045843" y="2830071"/>
              <a:ext cx="1376386" cy="1013574"/>
            </a:xfrm>
            <a:prstGeom prst="rect">
              <a:avLst/>
            </a:prstGeom>
            <a:solidFill>
              <a:schemeClr val="bg1">
                <a:lumMod val="75000"/>
                <a:alpha val="80000"/>
              </a:scheme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r>
                <a:rPr lang="en-US" sz="1000" dirty="0" smtClean="0">
                  <a:solidFill>
                    <a:schemeClr val="tx1"/>
                  </a:solidFill>
                </a:rPr>
                <a:t>Container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7087917" y="3946393"/>
              <a:ext cx="1347018" cy="209982"/>
            </a:xfrm>
            <a:prstGeom prst="rect">
              <a:avLst/>
            </a:prstGeom>
            <a:solidFill>
              <a:srgbClr val="1F4E79">
                <a:alpha val="80000"/>
              </a:srgb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/>
                <a:t>Bins / libs</a:t>
              </a:r>
              <a:endParaRPr lang="en-US" sz="1000" dirty="0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7186062" y="3020251"/>
              <a:ext cx="515742" cy="510504"/>
            </a:xfrm>
            <a:prstGeom prst="rect">
              <a:avLst/>
            </a:prstGeom>
            <a:solidFill>
              <a:srgbClr val="1F4E79">
                <a:alpha val="80000"/>
              </a:srgb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/>
                <a:t>App</a:t>
              </a:r>
              <a:endParaRPr lang="en-US" sz="1100" dirty="0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7767943" y="3020246"/>
              <a:ext cx="515742" cy="510504"/>
            </a:xfrm>
            <a:prstGeom prst="rect">
              <a:avLst/>
            </a:prstGeom>
            <a:solidFill>
              <a:srgbClr val="1F4E79">
                <a:alpha val="80000"/>
              </a:srgb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/>
                <a:t>App</a:t>
              </a:r>
              <a:endParaRPr lang="en-US" sz="1100" dirty="0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3237898" y="5417120"/>
              <a:ext cx="1117161" cy="2587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 smtClean="0">
                  <a:solidFill>
                    <a:schemeClr val="bg1"/>
                  </a:solidFill>
                </a:rPr>
                <a:t>Virtualization</a:t>
              </a: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6366524" y="5430966"/>
              <a:ext cx="1322367" cy="2587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 smtClean="0">
                  <a:solidFill>
                    <a:schemeClr val="bg1"/>
                  </a:solidFill>
                </a:rPr>
                <a:t>Containerization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19" name="Straight Connector 18"/>
          <p:cNvCxnSpPr/>
          <p:nvPr/>
        </p:nvCxnSpPr>
        <p:spPr>
          <a:xfrm flipV="1">
            <a:off x="7137400" y="6519632"/>
            <a:ext cx="2908968" cy="373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Picture 5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55" name="Rectangle 54"/>
          <p:cNvSpPr/>
          <p:nvPr/>
        </p:nvSpPr>
        <p:spPr>
          <a:xfrm>
            <a:off x="6164182" y="4383230"/>
            <a:ext cx="3420014" cy="444162"/>
          </a:xfrm>
          <a:prstGeom prst="rect">
            <a:avLst/>
          </a:prstGeom>
          <a:solidFill>
            <a:srgbClr val="1F4E79">
              <a:alpha val="80000"/>
            </a:srgbClr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Operating System</a:t>
            </a:r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2255171" y="4872829"/>
            <a:ext cx="3411482" cy="444162"/>
          </a:xfrm>
          <a:prstGeom prst="rect">
            <a:avLst/>
          </a:prstGeom>
          <a:solidFill>
            <a:srgbClr val="1F4E79">
              <a:alpha val="80000"/>
            </a:srgbClr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Hardware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7005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2F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Container</a:t>
            </a:r>
            <a:endParaRPr lang="en-US" sz="3200" dirty="0">
              <a:solidFill>
                <a:schemeClr val="accent2"/>
              </a:solidFill>
            </a:endParaRPr>
          </a:p>
        </p:txBody>
      </p:sp>
      <p:sp>
        <p:nvSpPr>
          <p:cNvPr id="8" name="Rectangle 7"/>
          <p:cNvSpPr/>
          <p:nvPr/>
        </p:nvSpPr>
        <p:spPr bwMode="gray">
          <a:xfrm>
            <a:off x="597159" y="2785537"/>
            <a:ext cx="1082352" cy="930470"/>
          </a:xfrm>
          <a:prstGeom prst="rect">
            <a:avLst/>
          </a:prstGeom>
          <a:solidFill>
            <a:schemeClr val="accent1"/>
          </a:solidFill>
          <a:ln w="635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?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6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/>
                </a:solidFill>
              </a:rPr>
              <a:t>ISTAcon.org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37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/>
                </a:solidFill>
              </a:rPr>
              <a:t>18-19 November, Sofia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38" name="Straight Connector 37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V="1">
            <a:off x="7137400" y="6519632"/>
            <a:ext cx="2908968" cy="373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Picture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938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2F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Container</a:t>
            </a:r>
            <a:endParaRPr lang="en-US" sz="3200" dirty="0">
              <a:solidFill>
                <a:schemeClr val="accent2"/>
              </a:solidFill>
            </a:endParaRPr>
          </a:p>
        </p:txBody>
      </p:sp>
      <p:sp>
        <p:nvSpPr>
          <p:cNvPr id="8" name="Rectangle 7"/>
          <p:cNvSpPr/>
          <p:nvPr/>
        </p:nvSpPr>
        <p:spPr bwMode="gray">
          <a:xfrm>
            <a:off x="597159" y="2785537"/>
            <a:ext cx="1082352" cy="930470"/>
          </a:xfrm>
          <a:prstGeom prst="rect">
            <a:avLst/>
          </a:prstGeom>
          <a:solidFill>
            <a:schemeClr val="accent1"/>
          </a:solidFill>
          <a:ln w="635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?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102495" y="2869561"/>
            <a:ext cx="559836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spcBef>
                <a:spcPts val="6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4400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=</a:t>
            </a:r>
            <a:endParaRPr lang="en-GB" sz="4400" kern="0" dirty="0" err="1" smtClean="0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552112" y="1896540"/>
            <a:ext cx="3454381" cy="4137304"/>
            <a:chOff x="2552112" y="1896540"/>
            <a:chExt cx="3454381" cy="4137304"/>
          </a:xfrm>
        </p:grpSpPr>
        <p:cxnSp>
          <p:nvCxnSpPr>
            <p:cNvPr id="26" name="Straight Connector 25"/>
            <p:cNvCxnSpPr/>
            <p:nvPr/>
          </p:nvCxnSpPr>
          <p:spPr>
            <a:xfrm>
              <a:off x="3265039" y="2254942"/>
              <a:ext cx="24883" cy="1823854"/>
            </a:xfrm>
            <a:prstGeom prst="line">
              <a:avLst/>
            </a:prstGeom>
            <a:ln w="63500">
              <a:solidFill>
                <a:srgbClr val="FF0000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4898933" y="2254942"/>
              <a:ext cx="24883" cy="1823854"/>
            </a:xfrm>
            <a:prstGeom prst="line">
              <a:avLst/>
            </a:prstGeom>
            <a:ln w="63500">
              <a:solidFill>
                <a:srgbClr val="FF0000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2941578" y="2542919"/>
              <a:ext cx="2289111" cy="23999"/>
            </a:xfrm>
            <a:prstGeom prst="line">
              <a:avLst/>
            </a:prstGeom>
            <a:ln w="63500">
              <a:solidFill>
                <a:srgbClr val="FF0000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2941578" y="3874812"/>
              <a:ext cx="2289111" cy="47997"/>
            </a:xfrm>
            <a:prstGeom prst="line">
              <a:avLst/>
            </a:prstGeom>
            <a:ln w="63500">
              <a:solidFill>
                <a:srgbClr val="FF0000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30" name="TextBox 29"/>
            <p:cNvSpPr txBox="1"/>
            <p:nvPr/>
          </p:nvSpPr>
          <p:spPr>
            <a:xfrm>
              <a:off x="2872429" y="1896540"/>
              <a:ext cx="812723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kern="0" dirty="0" smtClean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Network</a:t>
              </a:r>
              <a:endParaRPr lang="en-GB" sz="1800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710825" y="4114917"/>
              <a:ext cx="432811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kern="0" dirty="0" smtClean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User</a:t>
              </a:r>
              <a:endParaRPr lang="en-GB" sz="1800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5264302" y="3744699"/>
              <a:ext cx="742191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kern="0" dirty="0" err="1" smtClean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cgroups</a:t>
              </a:r>
              <a:endParaRPr lang="en-GB" sz="1800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2552112" y="2403589"/>
              <a:ext cx="318998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kern="0" dirty="0" smtClean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PID</a:t>
              </a:r>
              <a:endParaRPr lang="en-GB" sz="1800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  <p:grpSp>
          <p:nvGrpSpPr>
            <p:cNvPr id="3" name="Group 2"/>
            <p:cNvGrpSpPr/>
            <p:nvPr/>
          </p:nvGrpSpPr>
          <p:grpSpPr>
            <a:xfrm>
              <a:off x="3741926" y="4994703"/>
              <a:ext cx="828753" cy="1039141"/>
              <a:chOff x="3767327" y="4444348"/>
              <a:chExt cx="828753" cy="1039141"/>
            </a:xfrm>
          </p:grpSpPr>
          <p:sp>
            <p:nvSpPr>
              <p:cNvPr id="34" name="TextBox 33"/>
              <p:cNvSpPr txBox="1"/>
              <p:nvPr/>
            </p:nvSpPr>
            <p:spPr>
              <a:xfrm>
                <a:off x="3767327" y="4444348"/>
                <a:ext cx="82875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fontAlgn="base">
                  <a:spcBef>
                    <a:spcPts val="6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</a:pPr>
                <a:r>
                  <a:rPr lang="en-US" sz="1800" b="1" kern="0" dirty="0" smtClean="0">
                    <a:solidFill>
                      <a:schemeClr val="bg1"/>
                    </a:solidFill>
                    <a:ea typeface="Arial Unicode MS" pitchFamily="34" charset="-128"/>
                    <a:cs typeface="Arial Unicode MS" pitchFamily="34" charset="-128"/>
                  </a:rPr>
                  <a:t>Isolation</a:t>
                </a:r>
                <a:endParaRPr lang="en-GB" sz="1800" b="1" kern="0" dirty="0" err="1" smtClean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pic>
            <p:nvPicPr>
              <p:cNvPr id="35" name="Picture 34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15235" y="4892853"/>
                <a:ext cx="528060" cy="590636"/>
              </a:xfrm>
              <a:prstGeom prst="rect">
                <a:avLst/>
              </a:prstGeom>
            </p:spPr>
          </p:pic>
        </p:grpSp>
      </p:grpSp>
      <p:sp>
        <p:nvSpPr>
          <p:cNvPr id="36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/>
                </a:solidFill>
              </a:rPr>
              <a:t>ISTAcon.org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37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/>
                </a:solidFill>
              </a:rPr>
              <a:t>18-19 November, Sofia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38" name="Straight Connector 37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V="1">
            <a:off x="7137400" y="6519632"/>
            <a:ext cx="2908968" cy="373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Picture 3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07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2F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Container</a:t>
            </a:r>
            <a:endParaRPr lang="en-US" sz="3200" dirty="0">
              <a:solidFill>
                <a:schemeClr val="accent2"/>
              </a:solidFill>
            </a:endParaRPr>
          </a:p>
        </p:txBody>
      </p:sp>
      <p:sp>
        <p:nvSpPr>
          <p:cNvPr id="8" name="Rectangle 7"/>
          <p:cNvSpPr/>
          <p:nvPr/>
        </p:nvSpPr>
        <p:spPr bwMode="gray">
          <a:xfrm>
            <a:off x="597159" y="2785537"/>
            <a:ext cx="1082352" cy="930470"/>
          </a:xfrm>
          <a:prstGeom prst="rect">
            <a:avLst/>
          </a:prstGeom>
          <a:solidFill>
            <a:schemeClr val="accent1"/>
          </a:solidFill>
          <a:ln w="635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?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102495" y="2869561"/>
            <a:ext cx="559836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spcBef>
                <a:spcPts val="6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4400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=</a:t>
            </a:r>
            <a:endParaRPr lang="en-GB" sz="4400" kern="0" dirty="0" err="1" smtClean="0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297950" y="2870485"/>
            <a:ext cx="559836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spcBef>
                <a:spcPts val="6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4400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+</a:t>
            </a:r>
            <a:endParaRPr lang="en-GB" sz="4400" kern="0" dirty="0" err="1" smtClean="0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7194766" y="2556944"/>
            <a:ext cx="1455575" cy="2757533"/>
            <a:chOff x="5402424" y="2794518"/>
            <a:chExt cx="1091681" cy="2200238"/>
          </a:xfrm>
        </p:grpSpPr>
        <p:sp>
          <p:nvSpPr>
            <p:cNvPr id="13" name="Round Diagonal Corner Rectangle 12"/>
            <p:cNvSpPr/>
            <p:nvPr/>
          </p:nvSpPr>
          <p:spPr bwMode="gray">
            <a:xfrm>
              <a:off x="5402424" y="2794518"/>
              <a:ext cx="1091681" cy="998375"/>
            </a:xfrm>
            <a:prstGeom prst="round2DiagRect">
              <a:avLst/>
            </a:prstGeom>
            <a:solidFill>
              <a:schemeClr val="accent1"/>
            </a:solidFill>
            <a:ln w="6350" algn="ctr">
              <a:noFill/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GB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683324" y="4773738"/>
              <a:ext cx="577701" cy="22101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b="1" kern="0" dirty="0" smtClean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Content</a:t>
              </a:r>
              <a:endParaRPr lang="en-GB" sz="1800" b="1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</p:grpSp>
      <p:sp>
        <p:nvSpPr>
          <p:cNvPr id="36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/>
                </a:solidFill>
              </a:rPr>
              <a:t>ISTAcon.org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37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/>
                </a:solidFill>
              </a:rPr>
              <a:t>18-19 November, Sofia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38" name="Straight Connector 37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V="1">
            <a:off x="7137400" y="6519632"/>
            <a:ext cx="2908968" cy="373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Picture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grpSp>
        <p:nvGrpSpPr>
          <p:cNvPr id="41" name="Group 40"/>
          <p:cNvGrpSpPr/>
          <p:nvPr/>
        </p:nvGrpSpPr>
        <p:grpSpPr>
          <a:xfrm>
            <a:off x="2552112" y="1896540"/>
            <a:ext cx="3454381" cy="4137304"/>
            <a:chOff x="2552112" y="1896540"/>
            <a:chExt cx="3454381" cy="4137304"/>
          </a:xfrm>
        </p:grpSpPr>
        <p:cxnSp>
          <p:nvCxnSpPr>
            <p:cNvPr id="42" name="Straight Connector 41"/>
            <p:cNvCxnSpPr/>
            <p:nvPr/>
          </p:nvCxnSpPr>
          <p:spPr>
            <a:xfrm>
              <a:off x="3265039" y="2254942"/>
              <a:ext cx="24883" cy="1823854"/>
            </a:xfrm>
            <a:prstGeom prst="line">
              <a:avLst/>
            </a:prstGeom>
            <a:ln w="63500">
              <a:solidFill>
                <a:srgbClr val="FF0000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>
              <a:off x="4898933" y="2254942"/>
              <a:ext cx="24883" cy="1823854"/>
            </a:xfrm>
            <a:prstGeom prst="line">
              <a:avLst/>
            </a:prstGeom>
            <a:ln w="63500">
              <a:solidFill>
                <a:srgbClr val="FF0000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flipV="1">
              <a:off x="2941578" y="2542919"/>
              <a:ext cx="2289111" cy="23999"/>
            </a:xfrm>
            <a:prstGeom prst="line">
              <a:avLst/>
            </a:prstGeom>
            <a:ln w="63500">
              <a:solidFill>
                <a:srgbClr val="FF0000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>
              <a:off x="2941578" y="3874812"/>
              <a:ext cx="2289111" cy="47997"/>
            </a:xfrm>
            <a:prstGeom prst="line">
              <a:avLst/>
            </a:prstGeom>
            <a:ln w="63500">
              <a:solidFill>
                <a:srgbClr val="FF0000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46" name="TextBox 45"/>
            <p:cNvSpPr txBox="1"/>
            <p:nvPr/>
          </p:nvSpPr>
          <p:spPr>
            <a:xfrm>
              <a:off x="2872429" y="1896540"/>
              <a:ext cx="812723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kern="0" dirty="0" smtClean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Network</a:t>
              </a:r>
              <a:endParaRPr lang="en-GB" sz="1800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4710825" y="4114917"/>
              <a:ext cx="432811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kern="0" dirty="0" smtClean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User</a:t>
              </a:r>
              <a:endParaRPr lang="en-GB" sz="1800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5264302" y="3744699"/>
              <a:ext cx="742191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kern="0" dirty="0" err="1" smtClean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cgroups</a:t>
              </a:r>
              <a:endParaRPr lang="en-GB" sz="1800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2552112" y="2403589"/>
              <a:ext cx="318998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kern="0" dirty="0" smtClean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PID</a:t>
              </a:r>
              <a:endParaRPr lang="en-GB" sz="1800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  <p:grpSp>
          <p:nvGrpSpPr>
            <p:cNvPr id="50" name="Group 49"/>
            <p:cNvGrpSpPr/>
            <p:nvPr/>
          </p:nvGrpSpPr>
          <p:grpSpPr>
            <a:xfrm>
              <a:off x="3741926" y="4994703"/>
              <a:ext cx="828753" cy="1039141"/>
              <a:chOff x="3767327" y="4444348"/>
              <a:chExt cx="828753" cy="1039141"/>
            </a:xfrm>
          </p:grpSpPr>
          <p:sp>
            <p:nvSpPr>
              <p:cNvPr id="51" name="TextBox 50"/>
              <p:cNvSpPr txBox="1"/>
              <p:nvPr/>
            </p:nvSpPr>
            <p:spPr>
              <a:xfrm>
                <a:off x="3767327" y="4444348"/>
                <a:ext cx="82875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fontAlgn="base">
                  <a:spcBef>
                    <a:spcPts val="6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</a:pPr>
                <a:r>
                  <a:rPr lang="en-US" sz="1800" b="1" kern="0" dirty="0" smtClean="0">
                    <a:solidFill>
                      <a:schemeClr val="bg1"/>
                    </a:solidFill>
                    <a:ea typeface="Arial Unicode MS" pitchFamily="34" charset="-128"/>
                    <a:cs typeface="Arial Unicode MS" pitchFamily="34" charset="-128"/>
                  </a:rPr>
                  <a:t>Isolation</a:t>
                </a:r>
                <a:endParaRPr lang="en-GB" sz="1800" b="1" kern="0" dirty="0" err="1" smtClean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pic>
            <p:nvPicPr>
              <p:cNvPr id="52" name="Picture 51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15235" y="4892853"/>
                <a:ext cx="528060" cy="590636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02569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2F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Container</a:t>
            </a:r>
            <a:endParaRPr lang="en-US" sz="3200" dirty="0">
              <a:solidFill>
                <a:schemeClr val="accent2"/>
              </a:solidFill>
            </a:endParaRPr>
          </a:p>
        </p:txBody>
      </p:sp>
      <p:sp>
        <p:nvSpPr>
          <p:cNvPr id="8" name="Rectangle 7"/>
          <p:cNvSpPr/>
          <p:nvPr/>
        </p:nvSpPr>
        <p:spPr bwMode="gray">
          <a:xfrm>
            <a:off x="597159" y="2785537"/>
            <a:ext cx="1082352" cy="930470"/>
          </a:xfrm>
          <a:prstGeom prst="rect">
            <a:avLst/>
          </a:prstGeom>
          <a:solidFill>
            <a:schemeClr val="accent1"/>
          </a:solidFill>
          <a:ln w="635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?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102495" y="2869561"/>
            <a:ext cx="559836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spcBef>
                <a:spcPts val="6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4400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=</a:t>
            </a:r>
            <a:endParaRPr lang="en-GB" sz="4400" kern="0" dirty="0" err="1" smtClean="0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060158" y="2895885"/>
            <a:ext cx="559836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spcBef>
                <a:spcPts val="6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4400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+</a:t>
            </a:r>
            <a:endParaRPr lang="en-GB" sz="4400" kern="0" dirty="0" err="1" smtClean="0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297950" y="2870485"/>
            <a:ext cx="559836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spcBef>
                <a:spcPts val="6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4400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+</a:t>
            </a:r>
            <a:endParaRPr lang="en-GB" sz="4400" kern="0" dirty="0" err="1" smtClean="0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7194766" y="2556944"/>
            <a:ext cx="1455575" cy="2757533"/>
            <a:chOff x="5402424" y="2794518"/>
            <a:chExt cx="1091681" cy="2200238"/>
          </a:xfrm>
        </p:grpSpPr>
        <p:sp>
          <p:nvSpPr>
            <p:cNvPr id="13" name="Round Diagonal Corner Rectangle 12"/>
            <p:cNvSpPr/>
            <p:nvPr/>
          </p:nvSpPr>
          <p:spPr bwMode="gray">
            <a:xfrm>
              <a:off x="5402424" y="2794518"/>
              <a:ext cx="1091681" cy="998375"/>
            </a:xfrm>
            <a:prstGeom prst="round2DiagRect">
              <a:avLst/>
            </a:prstGeom>
            <a:solidFill>
              <a:schemeClr val="accent1"/>
            </a:solidFill>
            <a:ln w="6350" algn="ctr">
              <a:noFill/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GB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683324" y="4773738"/>
              <a:ext cx="577701" cy="22101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b="1" kern="0" dirty="0" smtClean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Content</a:t>
              </a:r>
              <a:endParaRPr lang="en-GB" sz="1800" b="1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9972938" y="2683940"/>
            <a:ext cx="993147" cy="2598868"/>
            <a:chOff x="7492482" y="2901549"/>
            <a:chExt cx="744868" cy="2105390"/>
          </a:xfrm>
        </p:grpSpPr>
        <p:grpSp>
          <p:nvGrpSpPr>
            <p:cNvPr id="21" name="Group 20"/>
            <p:cNvGrpSpPr/>
            <p:nvPr/>
          </p:nvGrpSpPr>
          <p:grpSpPr>
            <a:xfrm>
              <a:off x="7492482" y="2901549"/>
              <a:ext cx="681135" cy="816332"/>
              <a:chOff x="7501813" y="2637778"/>
              <a:chExt cx="681135" cy="816332"/>
            </a:xfrm>
          </p:grpSpPr>
          <p:sp>
            <p:nvSpPr>
              <p:cNvPr id="23" name="Circular Arrow 22"/>
              <p:cNvSpPr/>
              <p:nvPr/>
            </p:nvSpPr>
            <p:spPr bwMode="gray">
              <a:xfrm>
                <a:off x="7501813" y="2637778"/>
                <a:ext cx="671804" cy="693117"/>
              </a:xfrm>
              <a:prstGeom prst="circularArrow">
                <a:avLst/>
              </a:prstGeom>
              <a:solidFill>
                <a:srgbClr val="ED7D31"/>
              </a:solidFill>
              <a:ln>
                <a:headEnd/>
                <a:tailEnd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lIns="90000" tIns="72000" rIns="90000" bIns="72000" rtlCol="0" anchor="ctr"/>
              <a:lstStyle/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endParaRPr kumimoji="0" lang="en-GB" b="0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24" name="Circular Arrow 23"/>
              <p:cNvSpPr/>
              <p:nvPr/>
            </p:nvSpPr>
            <p:spPr bwMode="gray">
              <a:xfrm flipH="1" flipV="1">
                <a:off x="7511144" y="2760993"/>
                <a:ext cx="671804" cy="693117"/>
              </a:xfrm>
              <a:prstGeom prst="circularArrow">
                <a:avLst/>
              </a:prstGeom>
              <a:solidFill>
                <a:srgbClr val="ED7D31"/>
              </a:solidFill>
              <a:ln>
                <a:headEnd/>
                <a:tailEnd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lIns="90000" tIns="72000" rIns="90000" bIns="72000" rtlCol="0" anchor="ctr"/>
              <a:lstStyle/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endParaRPr kumimoji="0" lang="en-GB" b="0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ea typeface="Arial Unicode MS" pitchFamily="34" charset="-128"/>
                  <a:cs typeface="Arial Unicode MS" pitchFamily="34" charset="-128"/>
                </a:endParaRPr>
              </a:p>
            </p:txBody>
          </p:sp>
        </p:grpSp>
        <p:sp>
          <p:nvSpPr>
            <p:cNvPr id="22" name="TextBox 21"/>
            <p:cNvSpPr txBox="1"/>
            <p:nvPr/>
          </p:nvSpPr>
          <p:spPr>
            <a:xfrm>
              <a:off x="7540036" y="4782537"/>
              <a:ext cx="697314" cy="22440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b="1" kern="0" dirty="0" smtClean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Processes</a:t>
              </a:r>
              <a:endParaRPr lang="en-GB" sz="1800" b="1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</p:grpSp>
      <p:sp>
        <p:nvSpPr>
          <p:cNvPr id="36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/>
                </a:solidFill>
              </a:rPr>
              <a:t>ISTAcon.org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37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/>
                </a:solidFill>
              </a:rPr>
              <a:t>18-19 November, Sofia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38" name="Straight Connector 37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V="1">
            <a:off x="7137400" y="6519632"/>
            <a:ext cx="2908968" cy="373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Picture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grpSp>
        <p:nvGrpSpPr>
          <p:cNvPr id="41" name="Group 40"/>
          <p:cNvGrpSpPr/>
          <p:nvPr/>
        </p:nvGrpSpPr>
        <p:grpSpPr>
          <a:xfrm>
            <a:off x="2552112" y="1896540"/>
            <a:ext cx="3454381" cy="4137304"/>
            <a:chOff x="2552112" y="1896540"/>
            <a:chExt cx="3454381" cy="4137304"/>
          </a:xfrm>
        </p:grpSpPr>
        <p:cxnSp>
          <p:nvCxnSpPr>
            <p:cNvPr id="42" name="Straight Connector 41"/>
            <p:cNvCxnSpPr/>
            <p:nvPr/>
          </p:nvCxnSpPr>
          <p:spPr>
            <a:xfrm>
              <a:off x="3265039" y="2254942"/>
              <a:ext cx="24883" cy="1823854"/>
            </a:xfrm>
            <a:prstGeom prst="line">
              <a:avLst/>
            </a:prstGeom>
            <a:ln w="63500">
              <a:solidFill>
                <a:srgbClr val="FF0000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>
              <a:off x="4898933" y="2254942"/>
              <a:ext cx="24883" cy="1823854"/>
            </a:xfrm>
            <a:prstGeom prst="line">
              <a:avLst/>
            </a:prstGeom>
            <a:ln w="63500">
              <a:solidFill>
                <a:srgbClr val="FF0000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flipV="1">
              <a:off x="2941578" y="2542919"/>
              <a:ext cx="2289111" cy="23999"/>
            </a:xfrm>
            <a:prstGeom prst="line">
              <a:avLst/>
            </a:prstGeom>
            <a:ln w="63500">
              <a:solidFill>
                <a:srgbClr val="FF0000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>
              <a:off x="2941578" y="3874812"/>
              <a:ext cx="2289111" cy="47997"/>
            </a:xfrm>
            <a:prstGeom prst="line">
              <a:avLst/>
            </a:prstGeom>
            <a:ln w="63500">
              <a:solidFill>
                <a:srgbClr val="FF0000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46" name="TextBox 45"/>
            <p:cNvSpPr txBox="1"/>
            <p:nvPr/>
          </p:nvSpPr>
          <p:spPr>
            <a:xfrm>
              <a:off x="2872429" y="1896540"/>
              <a:ext cx="812723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kern="0" dirty="0" smtClean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Network</a:t>
              </a:r>
              <a:endParaRPr lang="en-GB" sz="1800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4710825" y="4114917"/>
              <a:ext cx="432811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kern="0" dirty="0" smtClean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User</a:t>
              </a:r>
              <a:endParaRPr lang="en-GB" sz="1800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5264302" y="3744699"/>
              <a:ext cx="742191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kern="0" dirty="0" err="1" smtClean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cgroups</a:t>
              </a:r>
              <a:endParaRPr lang="en-GB" sz="1800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2552112" y="2403589"/>
              <a:ext cx="318998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kern="0" dirty="0" smtClean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PID</a:t>
              </a:r>
              <a:endParaRPr lang="en-GB" sz="1800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  <p:grpSp>
          <p:nvGrpSpPr>
            <p:cNvPr id="50" name="Group 49"/>
            <p:cNvGrpSpPr/>
            <p:nvPr/>
          </p:nvGrpSpPr>
          <p:grpSpPr>
            <a:xfrm>
              <a:off x="3741926" y="4994703"/>
              <a:ext cx="828753" cy="1039141"/>
              <a:chOff x="3767327" y="4444348"/>
              <a:chExt cx="828753" cy="1039141"/>
            </a:xfrm>
          </p:grpSpPr>
          <p:sp>
            <p:nvSpPr>
              <p:cNvPr id="51" name="TextBox 50"/>
              <p:cNvSpPr txBox="1"/>
              <p:nvPr/>
            </p:nvSpPr>
            <p:spPr>
              <a:xfrm>
                <a:off x="3767327" y="4444348"/>
                <a:ext cx="82875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fontAlgn="base">
                  <a:spcBef>
                    <a:spcPts val="6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</a:pPr>
                <a:r>
                  <a:rPr lang="en-US" sz="1800" b="1" kern="0" dirty="0" smtClean="0">
                    <a:solidFill>
                      <a:schemeClr val="bg1"/>
                    </a:solidFill>
                    <a:ea typeface="Arial Unicode MS" pitchFamily="34" charset="-128"/>
                    <a:cs typeface="Arial Unicode MS" pitchFamily="34" charset="-128"/>
                  </a:rPr>
                  <a:t>Isolation</a:t>
                </a:r>
                <a:endParaRPr lang="en-GB" sz="1800" b="1" kern="0" dirty="0" err="1" smtClean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pic>
            <p:nvPicPr>
              <p:cNvPr id="52" name="Picture 51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15235" y="4892853"/>
                <a:ext cx="528060" cy="590636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183820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01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Container</a:t>
            </a:r>
            <a:endParaRPr lang="en-US" sz="3200" dirty="0">
              <a:solidFill>
                <a:schemeClr val="accent2"/>
              </a:solidFill>
            </a:endParaRPr>
          </a:p>
        </p:txBody>
      </p:sp>
      <p:sp>
        <p:nvSpPr>
          <p:cNvPr id="8" name="Round Diagonal Corner Rectangle 7"/>
          <p:cNvSpPr/>
          <p:nvPr/>
        </p:nvSpPr>
        <p:spPr bwMode="gray">
          <a:xfrm>
            <a:off x="5181300" y="3217333"/>
            <a:ext cx="1455575" cy="1261534"/>
          </a:xfrm>
          <a:prstGeom prst="round2DiagRect">
            <a:avLst/>
          </a:prstGeom>
          <a:solidFill>
            <a:schemeClr val="accent1"/>
          </a:solidFill>
          <a:ln w="635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GB" b="0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5488343" y="3335869"/>
            <a:ext cx="908180" cy="1020909"/>
            <a:chOff x="7501813" y="2637778"/>
            <a:chExt cx="681135" cy="816332"/>
          </a:xfrm>
        </p:grpSpPr>
        <p:sp>
          <p:nvSpPr>
            <p:cNvPr id="10" name="Circular Arrow 9"/>
            <p:cNvSpPr/>
            <p:nvPr/>
          </p:nvSpPr>
          <p:spPr bwMode="gray">
            <a:xfrm>
              <a:off x="7501813" y="2637778"/>
              <a:ext cx="671804" cy="693117"/>
            </a:xfrm>
            <a:prstGeom prst="circularArrow">
              <a:avLst/>
            </a:prstGeom>
            <a:solidFill>
              <a:srgbClr val="ED7D31"/>
            </a:solidFill>
            <a:ln>
              <a:headEnd/>
              <a:tailEnd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GB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11" name="Circular Arrow 10"/>
            <p:cNvSpPr/>
            <p:nvPr/>
          </p:nvSpPr>
          <p:spPr bwMode="gray">
            <a:xfrm flipH="1" flipV="1">
              <a:off x="7511144" y="2760993"/>
              <a:ext cx="671804" cy="693117"/>
            </a:xfrm>
            <a:prstGeom prst="circularArrow">
              <a:avLst/>
            </a:prstGeom>
            <a:solidFill>
              <a:srgbClr val="ED7D31"/>
            </a:solidFill>
            <a:ln>
              <a:headEnd/>
              <a:tailEnd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GB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332734" y="2503023"/>
            <a:ext cx="3530580" cy="2573008"/>
            <a:chOff x="1844233" y="2336890"/>
            <a:chExt cx="2647935" cy="1905203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2397979" y="2584580"/>
              <a:ext cx="18662" cy="1418253"/>
            </a:xfrm>
            <a:prstGeom prst="line">
              <a:avLst/>
            </a:prstGeom>
            <a:ln w="63500" cmpd="sng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3623399" y="2584580"/>
              <a:ext cx="18662" cy="1418253"/>
            </a:xfrm>
            <a:prstGeom prst="line">
              <a:avLst/>
            </a:prstGeom>
            <a:ln w="63500" cmpd="sng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V="1">
              <a:off x="2155383" y="2808514"/>
              <a:ext cx="1716833" cy="18662"/>
            </a:xfrm>
            <a:prstGeom prst="line">
              <a:avLst/>
            </a:prstGeom>
            <a:ln w="63500" cmpd="sng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2155383" y="3844212"/>
              <a:ext cx="1716833" cy="37323"/>
            </a:xfrm>
            <a:prstGeom prst="line">
              <a:avLst/>
            </a:prstGeom>
            <a:ln w="63500" cmpd="sng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2109872" y="2336890"/>
              <a:ext cx="609542" cy="2051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kern="0" dirty="0" smtClean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Network</a:t>
              </a:r>
              <a:endParaRPr lang="en-GB" sz="1800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495020" y="4036987"/>
              <a:ext cx="324608" cy="2051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kern="0" dirty="0" smtClean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User</a:t>
              </a:r>
              <a:endParaRPr lang="en-GB" sz="1800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935525" y="3743035"/>
              <a:ext cx="556643" cy="2051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kern="0" dirty="0" err="1" smtClean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cgroups</a:t>
              </a:r>
              <a:endParaRPr lang="en-GB" sz="1800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844233" y="2701653"/>
              <a:ext cx="239249" cy="2051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kern="0" dirty="0" smtClean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PID</a:t>
              </a:r>
              <a:endParaRPr lang="en-GB" sz="1800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</p:grpSp>
      <p:sp>
        <p:nvSpPr>
          <p:cNvPr id="26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/>
                </a:solidFill>
              </a:rPr>
              <a:t>ISTAcon.org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27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/>
                </a:solidFill>
              </a:rPr>
              <a:t>18-19 November, Sofia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28" name="Straight Connector 27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V="1">
            <a:off x="7137400" y="6519632"/>
            <a:ext cx="2908968" cy="373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041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Container actions</a:t>
            </a:r>
            <a:endParaRPr lang="en-US" sz="3200" dirty="0">
              <a:solidFill>
                <a:schemeClr val="accent2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5735184" y="2167467"/>
            <a:ext cx="1455568" cy="2687312"/>
            <a:chOff x="5402424" y="2794518"/>
            <a:chExt cx="1091681" cy="2078632"/>
          </a:xfrm>
        </p:grpSpPr>
        <p:sp>
          <p:nvSpPr>
            <p:cNvPr id="12" name="Round Diagonal Corner Rectangle 11"/>
            <p:cNvSpPr/>
            <p:nvPr/>
          </p:nvSpPr>
          <p:spPr bwMode="gray">
            <a:xfrm>
              <a:off x="5402424" y="2794518"/>
              <a:ext cx="1091681" cy="998375"/>
            </a:xfrm>
            <a:prstGeom prst="round2DiagRect">
              <a:avLst/>
            </a:prstGeom>
            <a:solidFill>
              <a:schemeClr val="accent1"/>
            </a:solidFill>
            <a:ln w="6350" algn="ctr">
              <a:noFill/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GB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522788" y="4658892"/>
              <a:ext cx="864424" cy="21425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b="1" kern="0" dirty="0" smtClean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Put this in it</a:t>
              </a:r>
              <a:endParaRPr lang="en-GB" sz="1800" b="1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9259384" y="2277533"/>
            <a:ext cx="1468351" cy="2543258"/>
            <a:chOff x="7289779" y="2901549"/>
            <a:chExt cx="991990" cy="1987739"/>
          </a:xfrm>
        </p:grpSpPr>
        <p:grpSp>
          <p:nvGrpSpPr>
            <p:cNvPr id="20" name="Group 19"/>
            <p:cNvGrpSpPr/>
            <p:nvPr/>
          </p:nvGrpSpPr>
          <p:grpSpPr>
            <a:xfrm>
              <a:off x="7492482" y="2901549"/>
              <a:ext cx="681134" cy="926171"/>
              <a:chOff x="7501813" y="2637778"/>
              <a:chExt cx="681134" cy="926171"/>
            </a:xfrm>
          </p:grpSpPr>
          <p:sp>
            <p:nvSpPr>
              <p:cNvPr id="22" name="Circular Arrow 21"/>
              <p:cNvSpPr/>
              <p:nvPr/>
            </p:nvSpPr>
            <p:spPr bwMode="gray">
              <a:xfrm>
                <a:off x="7501813" y="2637778"/>
                <a:ext cx="671804" cy="693117"/>
              </a:xfrm>
              <a:prstGeom prst="circularArrow">
                <a:avLst/>
              </a:prstGeom>
              <a:solidFill>
                <a:srgbClr val="ED7D31"/>
              </a:solidFill>
              <a:ln>
                <a:headEnd/>
                <a:tailEnd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lIns="90000" tIns="72000" rIns="90000" bIns="72000" rtlCol="0" anchor="ctr"/>
              <a:lstStyle/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endParaRPr kumimoji="0" lang="en-GB" b="0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23" name="Circular Arrow 22"/>
              <p:cNvSpPr/>
              <p:nvPr/>
            </p:nvSpPr>
            <p:spPr bwMode="gray">
              <a:xfrm flipH="1" flipV="1">
                <a:off x="7511143" y="2760992"/>
                <a:ext cx="671804" cy="802957"/>
              </a:xfrm>
              <a:prstGeom prst="circularArrow">
                <a:avLst/>
              </a:prstGeom>
              <a:solidFill>
                <a:srgbClr val="ED7D31"/>
              </a:solidFill>
              <a:ln>
                <a:headEnd/>
                <a:tailEnd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lIns="90000" tIns="72000" rIns="90000" bIns="72000" rtlCol="0" anchor="ctr"/>
              <a:lstStyle/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endParaRPr kumimoji="0" lang="en-GB" b="0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ea typeface="Arial Unicode MS" pitchFamily="34" charset="-128"/>
                  <a:cs typeface="Arial Unicode MS" pitchFamily="34" charset="-128"/>
                </a:endParaRPr>
              </a:p>
            </p:txBody>
          </p:sp>
        </p:grpSp>
        <p:sp>
          <p:nvSpPr>
            <p:cNvPr id="21" name="TextBox 20"/>
            <p:cNvSpPr txBox="1"/>
            <p:nvPr/>
          </p:nvSpPr>
          <p:spPr>
            <a:xfrm>
              <a:off x="7289779" y="4672793"/>
              <a:ext cx="991990" cy="21649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b="1" kern="0" dirty="0" smtClean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Run this for me</a:t>
              </a:r>
              <a:endParaRPr lang="en-GB" sz="1800" b="1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1360582" y="1998133"/>
            <a:ext cx="2289096" cy="2831308"/>
            <a:chOff x="2155383" y="2584580"/>
            <a:chExt cx="1716833" cy="2299262"/>
          </a:xfrm>
        </p:grpSpPr>
        <p:cxnSp>
          <p:nvCxnSpPr>
            <p:cNvPr id="25" name="Straight Connector 24"/>
            <p:cNvCxnSpPr/>
            <p:nvPr/>
          </p:nvCxnSpPr>
          <p:spPr>
            <a:xfrm>
              <a:off x="2397979" y="2584580"/>
              <a:ext cx="18662" cy="1418253"/>
            </a:xfrm>
            <a:prstGeom prst="line">
              <a:avLst/>
            </a:prstGeom>
            <a:ln w="63500" cmpd="sng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3623399" y="2584580"/>
              <a:ext cx="18662" cy="1418253"/>
            </a:xfrm>
            <a:prstGeom prst="line">
              <a:avLst/>
            </a:prstGeom>
            <a:ln w="63500" cmpd="sng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2155383" y="2808514"/>
              <a:ext cx="1716833" cy="18662"/>
            </a:xfrm>
            <a:prstGeom prst="line">
              <a:avLst/>
            </a:prstGeom>
            <a:ln w="63500" cmpd="sng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2155383" y="3844212"/>
              <a:ext cx="1716833" cy="37323"/>
            </a:xfrm>
            <a:prstGeom prst="line">
              <a:avLst/>
            </a:prstGeom>
            <a:ln w="63500" cmpd="sng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/>
            <p:cNvSpPr txBox="1"/>
            <p:nvPr/>
          </p:nvSpPr>
          <p:spPr>
            <a:xfrm>
              <a:off x="2266232" y="4658895"/>
              <a:ext cx="1523264" cy="22494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b="1" kern="0" dirty="0" smtClean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Make me a container</a:t>
              </a:r>
              <a:endParaRPr lang="en-GB" sz="1800" b="1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</p:grpSp>
      <p:sp>
        <p:nvSpPr>
          <p:cNvPr id="30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/>
                </a:solidFill>
              </a:rPr>
              <a:t>ISTAcon.org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31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/>
                </a:solidFill>
              </a:rPr>
              <a:t>18-19 November, Sofia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32" name="Straight Connector 31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7137400" y="6519632"/>
            <a:ext cx="2908968" cy="373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1308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err="1" smtClean="0">
                <a:solidFill>
                  <a:schemeClr val="accent2"/>
                </a:solidFill>
              </a:rPr>
              <a:t>Docker</a:t>
            </a:r>
            <a:endParaRPr lang="en-US" sz="3200" dirty="0">
              <a:solidFill>
                <a:schemeClr val="accent2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2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Vertical Text Placeholder 3"/>
          <p:cNvSpPr>
            <a:spLocks noGrp="1"/>
          </p:cNvSpPr>
          <p:nvPr>
            <p:ph type="body" orient="vert" idx="1"/>
          </p:nvPr>
        </p:nvSpPr>
        <p:spPr>
          <a:xfrm>
            <a:off x="931333" y="1938867"/>
            <a:ext cx="10422466" cy="4238096"/>
          </a:xfrm>
        </p:spPr>
        <p:txBody>
          <a:bodyPr vert="horz"/>
          <a:lstStyle/>
          <a:p>
            <a:pPr marL="285750" lvl="1" indent="-285750">
              <a:lnSpc>
                <a:spcPct val="150000"/>
              </a:lnSpc>
              <a:spcBef>
                <a:spcPts val="1000"/>
              </a:spcBef>
            </a:pPr>
            <a:r>
              <a:rPr lang="en-US" dirty="0" smtClean="0">
                <a:solidFill>
                  <a:schemeClr val="bg1"/>
                </a:solidFill>
              </a:rPr>
              <a:t>“Build</a:t>
            </a:r>
            <a:r>
              <a:rPr lang="en-US" dirty="0">
                <a:solidFill>
                  <a:schemeClr val="bg1"/>
                </a:solidFill>
              </a:rPr>
              <a:t>, Ship, </a:t>
            </a:r>
            <a:r>
              <a:rPr lang="en-US" dirty="0" smtClean="0">
                <a:solidFill>
                  <a:schemeClr val="bg1"/>
                </a:solidFill>
              </a:rPr>
              <a:t>Run” </a:t>
            </a:r>
            <a:r>
              <a:rPr lang="en-US" b="1" dirty="0" smtClean="0">
                <a:solidFill>
                  <a:schemeClr val="bg1"/>
                </a:solidFill>
              </a:rPr>
              <a:t>Containers</a:t>
            </a:r>
            <a:endParaRPr lang="en-US" dirty="0">
              <a:solidFill>
                <a:schemeClr val="bg1"/>
              </a:solidFill>
            </a:endParaRPr>
          </a:p>
          <a:p>
            <a:pPr marL="742950" lvl="2" indent="-285750">
              <a:lnSpc>
                <a:spcPct val="150000"/>
              </a:lnSpc>
              <a:spcBef>
                <a:spcPts val="1000"/>
              </a:spcBef>
            </a:pPr>
            <a:r>
              <a:rPr lang="en-US" dirty="0" err="1" smtClean="0">
                <a:solidFill>
                  <a:schemeClr val="bg1"/>
                </a:solidFill>
              </a:rPr>
              <a:t>Dockerfile</a:t>
            </a:r>
            <a:endParaRPr lang="en-US" dirty="0" smtClean="0">
              <a:solidFill>
                <a:schemeClr val="bg1"/>
              </a:solidFill>
            </a:endParaRPr>
          </a:p>
          <a:p>
            <a:pPr marL="742950" lvl="2" indent="-285750">
              <a:lnSpc>
                <a:spcPct val="150000"/>
              </a:lnSpc>
              <a:spcBef>
                <a:spcPts val="1000"/>
              </a:spcBef>
            </a:pPr>
            <a:r>
              <a:rPr lang="en-US" dirty="0" err="1" smtClean="0">
                <a:solidFill>
                  <a:schemeClr val="bg1"/>
                </a:solidFill>
              </a:rPr>
              <a:t>Docker</a:t>
            </a:r>
            <a:r>
              <a:rPr lang="en-US" dirty="0" smtClean="0">
                <a:solidFill>
                  <a:schemeClr val="bg1"/>
                </a:solidFill>
              </a:rPr>
              <a:t> image</a:t>
            </a:r>
          </a:p>
          <a:p>
            <a:pPr marL="742950" lvl="2" indent="-285750">
              <a:lnSpc>
                <a:spcPct val="150000"/>
              </a:lnSpc>
              <a:spcBef>
                <a:spcPts val="1000"/>
              </a:spcBef>
            </a:pPr>
            <a:r>
              <a:rPr lang="en-US" dirty="0" err="1" smtClean="0">
                <a:solidFill>
                  <a:schemeClr val="bg1"/>
                </a:solidFill>
              </a:rPr>
              <a:t>Docker</a:t>
            </a:r>
            <a:r>
              <a:rPr lang="en-US" dirty="0" smtClean="0">
                <a:solidFill>
                  <a:schemeClr val="bg1"/>
                </a:solidFill>
              </a:rPr>
              <a:t> Hub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797" y="2321368"/>
            <a:ext cx="4198047" cy="2944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61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err="1" smtClean="0">
                <a:solidFill>
                  <a:schemeClr val="accent2"/>
                </a:solidFill>
              </a:rPr>
              <a:t>Dockerfile</a:t>
            </a:r>
            <a:endParaRPr lang="en-US" sz="3200" dirty="0">
              <a:solidFill>
                <a:schemeClr val="accent2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2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/>
          <p:cNvGrpSpPr/>
          <p:nvPr/>
        </p:nvGrpSpPr>
        <p:grpSpPr>
          <a:xfrm>
            <a:off x="5735184" y="2167467"/>
            <a:ext cx="1455568" cy="2687312"/>
            <a:chOff x="5402424" y="2794518"/>
            <a:chExt cx="1091681" cy="2078632"/>
          </a:xfrm>
        </p:grpSpPr>
        <p:sp>
          <p:nvSpPr>
            <p:cNvPr id="29" name="Round Diagonal Corner Rectangle 28"/>
            <p:cNvSpPr/>
            <p:nvPr/>
          </p:nvSpPr>
          <p:spPr bwMode="gray">
            <a:xfrm>
              <a:off x="5402424" y="2794518"/>
              <a:ext cx="1091681" cy="998375"/>
            </a:xfrm>
            <a:prstGeom prst="round2DiagRect">
              <a:avLst/>
            </a:prstGeom>
            <a:solidFill>
              <a:schemeClr val="accent1"/>
            </a:solidFill>
            <a:ln w="6350" algn="ctr">
              <a:noFill/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GB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522788" y="4658892"/>
              <a:ext cx="864949" cy="21425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b="1" kern="0" dirty="0" smtClean="0">
                  <a:solidFill>
                    <a:srgbClr val="FFFFFF"/>
                  </a:solidFill>
                  <a:ea typeface="Arial Unicode MS" pitchFamily="34" charset="-128"/>
                  <a:cs typeface="Arial Unicode MS" pitchFamily="34" charset="-128"/>
                </a:rPr>
                <a:t>Put this in it</a:t>
              </a:r>
              <a:endParaRPr lang="en-GB" sz="1800" b="1" kern="0" dirty="0" err="1" smtClean="0">
                <a:solidFill>
                  <a:srgbClr val="FFFFFF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9259382" y="2277533"/>
            <a:ext cx="1474763" cy="2543258"/>
            <a:chOff x="7289779" y="2901549"/>
            <a:chExt cx="996322" cy="1987739"/>
          </a:xfrm>
        </p:grpSpPr>
        <p:grpSp>
          <p:nvGrpSpPr>
            <p:cNvPr id="32" name="Group 31"/>
            <p:cNvGrpSpPr/>
            <p:nvPr/>
          </p:nvGrpSpPr>
          <p:grpSpPr>
            <a:xfrm>
              <a:off x="7492482" y="2901549"/>
              <a:ext cx="681134" cy="926171"/>
              <a:chOff x="7501813" y="2637778"/>
              <a:chExt cx="681134" cy="926171"/>
            </a:xfrm>
          </p:grpSpPr>
          <p:sp>
            <p:nvSpPr>
              <p:cNvPr id="34" name="Circular Arrow 33"/>
              <p:cNvSpPr/>
              <p:nvPr/>
            </p:nvSpPr>
            <p:spPr bwMode="gray">
              <a:xfrm>
                <a:off x="7501813" y="2637778"/>
                <a:ext cx="671804" cy="693117"/>
              </a:xfrm>
              <a:prstGeom prst="circularArrow">
                <a:avLst/>
              </a:prstGeom>
              <a:solidFill>
                <a:srgbClr val="ED7D31"/>
              </a:solidFill>
              <a:ln>
                <a:headEnd/>
                <a:tailEnd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lIns="90000" tIns="72000" rIns="90000" bIns="72000" rtlCol="0" anchor="ctr"/>
              <a:lstStyle/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endParaRPr kumimoji="0" lang="en-GB" b="0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35" name="Circular Arrow 34"/>
              <p:cNvSpPr/>
              <p:nvPr/>
            </p:nvSpPr>
            <p:spPr bwMode="gray">
              <a:xfrm flipH="1" flipV="1">
                <a:off x="7511143" y="2760992"/>
                <a:ext cx="671804" cy="802957"/>
              </a:xfrm>
              <a:prstGeom prst="circularArrow">
                <a:avLst/>
              </a:prstGeom>
              <a:solidFill>
                <a:srgbClr val="ED7D31"/>
              </a:solidFill>
              <a:ln>
                <a:headEnd/>
                <a:tailEnd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lIns="90000" tIns="72000" rIns="90000" bIns="72000" rtlCol="0" anchor="ctr"/>
              <a:lstStyle/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endParaRPr kumimoji="0" lang="en-GB" b="0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ea typeface="Arial Unicode MS" pitchFamily="34" charset="-128"/>
                  <a:cs typeface="Arial Unicode MS" pitchFamily="34" charset="-128"/>
                </a:endParaRPr>
              </a:p>
            </p:txBody>
          </p:sp>
        </p:grpSp>
        <p:sp>
          <p:nvSpPr>
            <p:cNvPr id="33" name="TextBox 32"/>
            <p:cNvSpPr txBox="1"/>
            <p:nvPr/>
          </p:nvSpPr>
          <p:spPr>
            <a:xfrm>
              <a:off x="7289779" y="4672793"/>
              <a:ext cx="996322" cy="21649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b="1" kern="0" dirty="0" smtClean="0">
                  <a:solidFill>
                    <a:srgbClr val="FFFFFF"/>
                  </a:solidFill>
                  <a:ea typeface="Arial Unicode MS" pitchFamily="34" charset="-128"/>
                  <a:cs typeface="Arial Unicode MS" pitchFamily="34" charset="-128"/>
                </a:rPr>
                <a:t>Run this for me</a:t>
              </a:r>
              <a:endParaRPr lang="en-GB" sz="1800" b="1" kern="0" dirty="0" err="1" smtClean="0">
                <a:solidFill>
                  <a:srgbClr val="FFFFFF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1360582" y="1998133"/>
            <a:ext cx="2289096" cy="2831308"/>
            <a:chOff x="2155383" y="2584580"/>
            <a:chExt cx="1716833" cy="2299262"/>
          </a:xfrm>
        </p:grpSpPr>
        <p:cxnSp>
          <p:nvCxnSpPr>
            <p:cNvPr id="23" name="Straight Connector 22"/>
            <p:cNvCxnSpPr/>
            <p:nvPr/>
          </p:nvCxnSpPr>
          <p:spPr>
            <a:xfrm>
              <a:off x="2397979" y="2584580"/>
              <a:ext cx="18662" cy="1418253"/>
            </a:xfrm>
            <a:prstGeom prst="line">
              <a:avLst/>
            </a:prstGeom>
            <a:ln w="63500" cmpd="sng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623399" y="2584580"/>
              <a:ext cx="18662" cy="1418253"/>
            </a:xfrm>
            <a:prstGeom prst="line">
              <a:avLst/>
            </a:prstGeom>
            <a:ln w="63500" cmpd="sng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flipV="1">
              <a:off x="2155383" y="2808514"/>
              <a:ext cx="1716833" cy="18662"/>
            </a:xfrm>
            <a:prstGeom prst="line">
              <a:avLst/>
            </a:prstGeom>
            <a:ln w="63500" cmpd="sng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2155383" y="3844212"/>
              <a:ext cx="1716833" cy="37323"/>
            </a:xfrm>
            <a:prstGeom prst="line">
              <a:avLst/>
            </a:prstGeom>
            <a:ln w="63500" cmpd="sng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2266232" y="4658895"/>
              <a:ext cx="1523264" cy="22494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b="1" kern="0" dirty="0" smtClean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Make me a container</a:t>
              </a:r>
              <a:endParaRPr lang="en-GB" sz="1800" b="1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73208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err="1" smtClean="0">
                <a:solidFill>
                  <a:schemeClr val="accent2"/>
                </a:solidFill>
              </a:rPr>
              <a:t>Georgi</a:t>
            </a:r>
            <a:r>
              <a:rPr lang="en-US" sz="3200" dirty="0" smtClean="0">
                <a:solidFill>
                  <a:schemeClr val="accent2"/>
                </a:solidFill>
              </a:rPr>
              <a:t> </a:t>
            </a:r>
            <a:r>
              <a:rPr lang="en-US" sz="3200" dirty="0" err="1" smtClean="0">
                <a:solidFill>
                  <a:schemeClr val="accent2"/>
                </a:solidFill>
              </a:rPr>
              <a:t>Sabev</a:t>
            </a:r>
            <a:endParaRPr lang="en-US" sz="3200" dirty="0">
              <a:solidFill>
                <a:schemeClr val="accent2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2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Vertical Text Placeholder 3"/>
          <p:cNvSpPr>
            <a:spLocks noGrp="1"/>
          </p:cNvSpPr>
          <p:nvPr>
            <p:ph type="body" orient="vert" idx="1"/>
          </p:nvPr>
        </p:nvSpPr>
        <p:spPr>
          <a:xfrm>
            <a:off x="931333" y="1938867"/>
            <a:ext cx="10422466" cy="4238096"/>
          </a:xfrm>
        </p:spPr>
        <p:txBody>
          <a:bodyPr vert="horz"/>
          <a:lstStyle/>
          <a:p>
            <a:pPr marL="285750" indent="-285750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SAP</a:t>
            </a:r>
            <a:endParaRPr lang="en-US" dirty="0">
              <a:solidFill>
                <a:schemeClr val="bg1"/>
              </a:solidFill>
            </a:endParaRPr>
          </a:p>
          <a:p>
            <a:pPr marL="742950" lvl="1" indent="-285750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SAP HANA Cloud Platform</a:t>
            </a:r>
          </a:p>
          <a:p>
            <a:pPr marL="285750" indent="-285750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Open Source</a:t>
            </a:r>
          </a:p>
          <a:p>
            <a:pPr marL="742950" lvl="1" indent="-285750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Cloud Foundry (Diego &amp; Abacus)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" name="Picture 2" descr="mage unavailabl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3600" y="2257981"/>
            <a:ext cx="3351600" cy="3599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5059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err="1" smtClean="0">
                <a:solidFill>
                  <a:schemeClr val="accent2"/>
                </a:solidFill>
              </a:rPr>
              <a:t>Dockerfile</a:t>
            </a:r>
            <a:endParaRPr lang="en-US" sz="3200" dirty="0">
              <a:solidFill>
                <a:schemeClr val="accent2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2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Vertical Text Placeholder 3"/>
          <p:cNvSpPr>
            <a:spLocks noGrp="1"/>
          </p:cNvSpPr>
          <p:nvPr>
            <p:ph type="body" orient="vert" idx="1"/>
          </p:nvPr>
        </p:nvSpPr>
        <p:spPr>
          <a:xfrm>
            <a:off x="931333" y="1938867"/>
            <a:ext cx="10422466" cy="4238096"/>
          </a:xfrm>
        </p:spPr>
        <p:txBody>
          <a:bodyPr vert="horz"/>
          <a:lstStyle/>
          <a:p>
            <a:pPr marL="285750" lvl="1" indent="-285750">
              <a:lnSpc>
                <a:spcPct val="150000"/>
              </a:lnSpc>
              <a:spcBef>
                <a:spcPts val="1000"/>
              </a:spcBef>
            </a:pPr>
            <a:r>
              <a:rPr lang="en-US" dirty="0" smtClean="0">
                <a:solidFill>
                  <a:schemeClr val="bg1"/>
                </a:solidFill>
              </a:rPr>
              <a:t>Example:</a:t>
            </a:r>
            <a:endParaRPr lang="en-US" b="1" dirty="0" smtClean="0">
              <a:solidFill>
                <a:schemeClr val="bg1"/>
              </a:solidFill>
            </a:endParaRPr>
          </a:p>
          <a:p>
            <a:pPr lvl="1">
              <a:spcBef>
                <a:spcPts val="0"/>
              </a:spcBef>
            </a:pPr>
            <a:endParaRPr lang="bg-BG" sz="20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lvl="1" indent="0">
              <a:spcBef>
                <a:spcPts val="0"/>
              </a:spcBef>
              <a:buNone/>
            </a:pPr>
            <a:endParaRPr lang="bg-BG" sz="2000" dirty="0" smtClean="0">
              <a:solidFill>
                <a:srgbClr val="FFFFFF"/>
              </a:solidFill>
              <a:latin typeface="Courier New"/>
              <a:cs typeface="Courier New"/>
            </a:endParaRPr>
          </a:p>
          <a:p>
            <a:pPr marL="457200" lvl="1" indent="0">
              <a:spcBef>
                <a:spcPts val="0"/>
              </a:spcBef>
              <a:buNone/>
            </a:pPr>
            <a:r>
              <a:rPr lang="en-US" sz="2000" dirty="0" smtClean="0">
                <a:solidFill>
                  <a:srgbClr val="FFFFFF"/>
                </a:solidFill>
                <a:latin typeface="Courier New"/>
                <a:cs typeface="Courier New"/>
              </a:rPr>
              <a:t>FROM </a:t>
            </a:r>
            <a:r>
              <a:rPr lang="en-US" sz="2000" dirty="0" err="1">
                <a:solidFill>
                  <a:srgbClr val="FFFFFF"/>
                </a:solidFill>
                <a:latin typeface="Courier New"/>
                <a:cs typeface="Courier New"/>
              </a:rPr>
              <a:t>debian:stable</a:t>
            </a:r>
            <a:endParaRPr lang="en-US" sz="2000" dirty="0">
              <a:solidFill>
                <a:srgbClr val="FFFFFF"/>
              </a:solidFill>
              <a:latin typeface="Courier New"/>
              <a:cs typeface="Courier New"/>
            </a:endParaRPr>
          </a:p>
          <a:p>
            <a:pPr marL="457200" lvl="1" indent="0">
              <a:spcBef>
                <a:spcPts val="0"/>
              </a:spcBef>
              <a:buNone/>
            </a:pPr>
            <a:r>
              <a:rPr lang="en-US" sz="2000" dirty="0">
                <a:solidFill>
                  <a:srgbClr val="FFFFFF"/>
                </a:solidFill>
                <a:latin typeface="Courier New"/>
                <a:cs typeface="Courier New"/>
              </a:rPr>
              <a:t>RUN apt-get update &amp;&amp; apt-get install -y --force-yes apache2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en-US" sz="2000" dirty="0">
                <a:solidFill>
                  <a:srgbClr val="FFFFFF"/>
                </a:solidFill>
                <a:latin typeface="Courier New"/>
                <a:cs typeface="Courier New"/>
              </a:rPr>
              <a:t>EXPOSE 80 443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en-US" sz="2000" dirty="0">
                <a:solidFill>
                  <a:srgbClr val="FFFFFF"/>
                </a:solidFill>
                <a:latin typeface="Courier New"/>
                <a:cs typeface="Courier New"/>
              </a:rPr>
              <a:t>VOLUME ["/</a:t>
            </a:r>
            <a:r>
              <a:rPr lang="en-US" sz="2000" dirty="0" err="1">
                <a:solidFill>
                  <a:srgbClr val="FFFFFF"/>
                </a:solidFill>
                <a:latin typeface="Courier New"/>
                <a:cs typeface="Courier New"/>
              </a:rPr>
              <a:t>var</a:t>
            </a:r>
            <a:r>
              <a:rPr lang="en-US" sz="2000" dirty="0">
                <a:solidFill>
                  <a:srgbClr val="FFFFFF"/>
                </a:solidFill>
                <a:latin typeface="Courier New"/>
                <a:cs typeface="Courier New"/>
              </a:rPr>
              <a:t>/www", "/</a:t>
            </a:r>
            <a:r>
              <a:rPr lang="en-US" sz="2000" dirty="0" err="1">
                <a:solidFill>
                  <a:srgbClr val="FFFFFF"/>
                </a:solidFill>
                <a:latin typeface="Courier New"/>
                <a:cs typeface="Courier New"/>
              </a:rPr>
              <a:t>var</a:t>
            </a:r>
            <a:r>
              <a:rPr lang="en-US" sz="2000" dirty="0">
                <a:solidFill>
                  <a:srgbClr val="FFFFFF"/>
                </a:solidFill>
                <a:latin typeface="Courier New"/>
                <a:cs typeface="Courier New"/>
              </a:rPr>
              <a:t>/log/apache2", "/</a:t>
            </a:r>
            <a:r>
              <a:rPr lang="en-US" sz="2000" dirty="0" err="1">
                <a:solidFill>
                  <a:srgbClr val="FFFFFF"/>
                </a:solidFill>
                <a:latin typeface="Courier New"/>
                <a:cs typeface="Courier New"/>
              </a:rPr>
              <a:t>etc</a:t>
            </a:r>
            <a:r>
              <a:rPr lang="en-US" sz="2000" dirty="0">
                <a:solidFill>
                  <a:srgbClr val="FFFFFF"/>
                </a:solidFill>
                <a:latin typeface="Courier New"/>
                <a:cs typeface="Courier New"/>
              </a:rPr>
              <a:t>/apache2"]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en-US" sz="2000" dirty="0">
                <a:solidFill>
                  <a:srgbClr val="FFFFFF"/>
                </a:solidFill>
                <a:latin typeface="Courier New"/>
                <a:cs typeface="Courier New"/>
              </a:rPr>
              <a:t>ENTRYPOINT ["/</a:t>
            </a:r>
            <a:r>
              <a:rPr lang="en-US" sz="2000" dirty="0" err="1">
                <a:solidFill>
                  <a:srgbClr val="FFFFFF"/>
                </a:solidFill>
                <a:latin typeface="Courier New"/>
                <a:cs typeface="Courier New"/>
              </a:rPr>
              <a:t>usr</a:t>
            </a:r>
            <a:r>
              <a:rPr lang="en-US" sz="2000" dirty="0">
                <a:solidFill>
                  <a:srgbClr val="FFFFFF"/>
                </a:solidFill>
                <a:latin typeface="Courier New"/>
                <a:cs typeface="Courier New"/>
              </a:rPr>
              <a:t>/</a:t>
            </a:r>
            <a:r>
              <a:rPr lang="en-US" sz="2000" dirty="0" err="1">
                <a:solidFill>
                  <a:srgbClr val="FFFFFF"/>
                </a:solidFill>
                <a:latin typeface="Courier New"/>
                <a:cs typeface="Courier New"/>
              </a:rPr>
              <a:t>sbin</a:t>
            </a:r>
            <a:r>
              <a:rPr lang="en-US" sz="2000" dirty="0">
                <a:solidFill>
                  <a:srgbClr val="FFFFFF"/>
                </a:solidFill>
                <a:latin typeface="Courier New"/>
                <a:cs typeface="Courier New"/>
              </a:rPr>
              <a:t>/apache2ctl", "-D", "FOREGROUND"]</a:t>
            </a:r>
          </a:p>
          <a:p>
            <a:pPr marL="742950" lvl="2" indent="-285750">
              <a:lnSpc>
                <a:spcPct val="150000"/>
              </a:lnSpc>
              <a:spcBef>
                <a:spcPts val="1000"/>
              </a:spcBef>
            </a:pPr>
            <a:endParaRPr lang="en-US" dirty="0" err="1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0670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err="1" smtClean="0">
                <a:solidFill>
                  <a:schemeClr val="accent2"/>
                </a:solidFill>
              </a:rPr>
              <a:t>Dockerfile</a:t>
            </a:r>
            <a:endParaRPr lang="en-US" sz="3200" dirty="0">
              <a:solidFill>
                <a:schemeClr val="accent2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2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Vertical Text Placeholder 3"/>
          <p:cNvSpPr>
            <a:spLocks noGrp="1"/>
          </p:cNvSpPr>
          <p:nvPr>
            <p:ph type="body" orient="vert" idx="1"/>
          </p:nvPr>
        </p:nvSpPr>
        <p:spPr>
          <a:xfrm>
            <a:off x="931333" y="1938867"/>
            <a:ext cx="10422466" cy="4238096"/>
          </a:xfrm>
        </p:spPr>
        <p:txBody>
          <a:bodyPr vert="horz"/>
          <a:lstStyle/>
          <a:p>
            <a:pPr marL="285750" lvl="1" indent="-285750">
              <a:lnSpc>
                <a:spcPct val="150000"/>
              </a:lnSpc>
              <a:spcBef>
                <a:spcPts val="1000"/>
              </a:spcBef>
            </a:pPr>
            <a:r>
              <a:rPr lang="en-US" dirty="0" smtClean="0">
                <a:solidFill>
                  <a:schemeClr val="bg1"/>
                </a:solidFill>
              </a:rPr>
              <a:t>Example:</a:t>
            </a:r>
            <a:endParaRPr lang="en-US" b="1" dirty="0" smtClean="0">
              <a:solidFill>
                <a:schemeClr val="bg1"/>
              </a:solidFill>
            </a:endParaRPr>
          </a:p>
          <a:p>
            <a:pPr lvl="1">
              <a:spcBef>
                <a:spcPts val="0"/>
              </a:spcBef>
            </a:pPr>
            <a:endParaRPr lang="bg-BG" sz="20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lvl="1" indent="0">
              <a:spcBef>
                <a:spcPts val="0"/>
              </a:spcBef>
              <a:buNone/>
            </a:pPr>
            <a:endParaRPr lang="bg-BG" sz="2000" dirty="0" smtClean="0">
              <a:solidFill>
                <a:srgbClr val="FFFFFF"/>
              </a:solidFill>
              <a:latin typeface="Courier New"/>
              <a:cs typeface="Courier New"/>
            </a:endParaRPr>
          </a:p>
          <a:p>
            <a:pPr marL="457200" lvl="1" indent="0">
              <a:spcBef>
                <a:spcPts val="0"/>
              </a:spcBef>
              <a:buNone/>
            </a:pPr>
            <a:r>
              <a:rPr lang="en-US" sz="2000" dirty="0" smtClean="0">
                <a:solidFill>
                  <a:srgbClr val="FFFFFF"/>
                </a:solidFill>
                <a:latin typeface="Courier New"/>
                <a:cs typeface="Courier New"/>
              </a:rPr>
              <a:t>FROM </a:t>
            </a:r>
            <a:r>
              <a:rPr lang="en-US" sz="2000" dirty="0" err="1">
                <a:solidFill>
                  <a:srgbClr val="FFFFFF"/>
                </a:solidFill>
                <a:latin typeface="Courier New"/>
                <a:cs typeface="Courier New"/>
              </a:rPr>
              <a:t>debian:stable</a:t>
            </a:r>
            <a:endParaRPr lang="en-US" sz="2000" dirty="0">
              <a:solidFill>
                <a:srgbClr val="FFFFFF"/>
              </a:solidFill>
              <a:latin typeface="Courier New"/>
              <a:cs typeface="Courier New"/>
            </a:endParaRPr>
          </a:p>
          <a:p>
            <a:pPr marL="457200" lvl="1" indent="0">
              <a:spcBef>
                <a:spcPts val="0"/>
              </a:spcBef>
              <a:buNone/>
            </a:pPr>
            <a:r>
              <a:rPr lang="en-US" sz="2000" dirty="0">
                <a:solidFill>
                  <a:srgbClr val="FFFFFF"/>
                </a:solidFill>
                <a:latin typeface="Courier New"/>
                <a:cs typeface="Courier New"/>
              </a:rPr>
              <a:t>RUN apt-get update &amp;&amp; apt-get install -y --force-yes apache2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en-US" sz="2000" dirty="0">
                <a:solidFill>
                  <a:srgbClr val="FFFFFF"/>
                </a:solidFill>
                <a:latin typeface="Courier New"/>
                <a:cs typeface="Courier New"/>
              </a:rPr>
              <a:t>EXPOSE 80 443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en-US" sz="2000" dirty="0">
                <a:solidFill>
                  <a:srgbClr val="FFFFFF"/>
                </a:solidFill>
                <a:latin typeface="Courier New"/>
                <a:cs typeface="Courier New"/>
              </a:rPr>
              <a:t>VOLUME ["/</a:t>
            </a:r>
            <a:r>
              <a:rPr lang="en-US" sz="2000" dirty="0" err="1">
                <a:solidFill>
                  <a:srgbClr val="FFFFFF"/>
                </a:solidFill>
                <a:latin typeface="Courier New"/>
                <a:cs typeface="Courier New"/>
              </a:rPr>
              <a:t>var</a:t>
            </a:r>
            <a:r>
              <a:rPr lang="en-US" sz="2000" dirty="0">
                <a:solidFill>
                  <a:srgbClr val="FFFFFF"/>
                </a:solidFill>
                <a:latin typeface="Courier New"/>
                <a:cs typeface="Courier New"/>
              </a:rPr>
              <a:t>/www", "/</a:t>
            </a:r>
            <a:r>
              <a:rPr lang="en-US" sz="2000" dirty="0" err="1">
                <a:solidFill>
                  <a:srgbClr val="FFFFFF"/>
                </a:solidFill>
                <a:latin typeface="Courier New"/>
                <a:cs typeface="Courier New"/>
              </a:rPr>
              <a:t>var</a:t>
            </a:r>
            <a:r>
              <a:rPr lang="en-US" sz="2000" dirty="0">
                <a:solidFill>
                  <a:srgbClr val="FFFFFF"/>
                </a:solidFill>
                <a:latin typeface="Courier New"/>
                <a:cs typeface="Courier New"/>
              </a:rPr>
              <a:t>/log/apache2", "/</a:t>
            </a:r>
            <a:r>
              <a:rPr lang="en-US" sz="2000" dirty="0" err="1">
                <a:solidFill>
                  <a:srgbClr val="FFFFFF"/>
                </a:solidFill>
                <a:latin typeface="Courier New"/>
                <a:cs typeface="Courier New"/>
              </a:rPr>
              <a:t>etc</a:t>
            </a:r>
            <a:r>
              <a:rPr lang="en-US" sz="2000" dirty="0">
                <a:solidFill>
                  <a:srgbClr val="FFFFFF"/>
                </a:solidFill>
                <a:latin typeface="Courier New"/>
                <a:cs typeface="Courier New"/>
              </a:rPr>
              <a:t>/apache2"]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en-US" sz="2000" dirty="0">
                <a:solidFill>
                  <a:srgbClr val="FFFFFF"/>
                </a:solidFill>
                <a:latin typeface="Courier New"/>
                <a:cs typeface="Courier New"/>
              </a:rPr>
              <a:t>ENTRYPOINT ["/</a:t>
            </a:r>
            <a:r>
              <a:rPr lang="en-US" sz="2000" dirty="0" err="1">
                <a:solidFill>
                  <a:srgbClr val="FFFFFF"/>
                </a:solidFill>
                <a:latin typeface="Courier New"/>
                <a:cs typeface="Courier New"/>
              </a:rPr>
              <a:t>usr</a:t>
            </a:r>
            <a:r>
              <a:rPr lang="en-US" sz="2000" dirty="0">
                <a:solidFill>
                  <a:srgbClr val="FFFFFF"/>
                </a:solidFill>
                <a:latin typeface="Courier New"/>
                <a:cs typeface="Courier New"/>
              </a:rPr>
              <a:t>/</a:t>
            </a:r>
            <a:r>
              <a:rPr lang="en-US" sz="2000" dirty="0" err="1">
                <a:solidFill>
                  <a:srgbClr val="FFFFFF"/>
                </a:solidFill>
                <a:latin typeface="Courier New"/>
                <a:cs typeface="Courier New"/>
              </a:rPr>
              <a:t>sbin</a:t>
            </a:r>
            <a:r>
              <a:rPr lang="en-US" sz="2000" dirty="0">
                <a:solidFill>
                  <a:srgbClr val="FFFFFF"/>
                </a:solidFill>
                <a:latin typeface="Courier New"/>
                <a:cs typeface="Courier New"/>
              </a:rPr>
              <a:t>/apache2ctl", "-D", "FOREGROUND"]</a:t>
            </a:r>
          </a:p>
          <a:p>
            <a:pPr marL="742950" lvl="2" indent="-285750">
              <a:lnSpc>
                <a:spcPct val="150000"/>
              </a:lnSpc>
              <a:spcBef>
                <a:spcPts val="1000"/>
              </a:spcBef>
            </a:pPr>
            <a:endParaRPr lang="en-US" dirty="0" err="1" smtClean="0">
              <a:solidFill>
                <a:schemeClr val="bg1"/>
              </a:solidFill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1354667" y="3064933"/>
            <a:ext cx="9321800" cy="609600"/>
          </a:xfrm>
          <a:prstGeom prst="roundRect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 Diagonal Corner Rectangle 14"/>
          <p:cNvSpPr/>
          <p:nvPr/>
        </p:nvSpPr>
        <p:spPr bwMode="gray">
          <a:xfrm>
            <a:off x="778932" y="3175005"/>
            <a:ext cx="392017" cy="350925"/>
          </a:xfrm>
          <a:prstGeom prst="round2DiagRect">
            <a:avLst/>
          </a:prstGeom>
          <a:solidFill>
            <a:schemeClr val="accent1"/>
          </a:solidFill>
          <a:ln w="635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67054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err="1" smtClean="0">
                <a:solidFill>
                  <a:schemeClr val="accent2"/>
                </a:solidFill>
              </a:rPr>
              <a:t>Dockerfile</a:t>
            </a:r>
            <a:endParaRPr lang="en-US" sz="3200" dirty="0">
              <a:solidFill>
                <a:schemeClr val="accent2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2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Vertical Text Placeholder 3"/>
          <p:cNvSpPr>
            <a:spLocks noGrp="1"/>
          </p:cNvSpPr>
          <p:nvPr>
            <p:ph type="body" orient="vert" idx="1"/>
          </p:nvPr>
        </p:nvSpPr>
        <p:spPr>
          <a:xfrm>
            <a:off x="931333" y="1938867"/>
            <a:ext cx="10422466" cy="4238096"/>
          </a:xfrm>
        </p:spPr>
        <p:txBody>
          <a:bodyPr vert="horz"/>
          <a:lstStyle/>
          <a:p>
            <a:pPr marL="285750" lvl="1" indent="-285750">
              <a:lnSpc>
                <a:spcPct val="150000"/>
              </a:lnSpc>
              <a:spcBef>
                <a:spcPts val="1000"/>
              </a:spcBef>
            </a:pPr>
            <a:r>
              <a:rPr lang="en-US" dirty="0" smtClean="0">
                <a:solidFill>
                  <a:schemeClr val="bg1"/>
                </a:solidFill>
              </a:rPr>
              <a:t>Example:</a:t>
            </a:r>
            <a:endParaRPr lang="en-US" b="1" dirty="0" smtClean="0">
              <a:solidFill>
                <a:schemeClr val="bg1"/>
              </a:solidFill>
            </a:endParaRPr>
          </a:p>
          <a:p>
            <a:pPr lvl="1">
              <a:spcBef>
                <a:spcPts val="0"/>
              </a:spcBef>
            </a:pPr>
            <a:endParaRPr lang="bg-BG" sz="20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lvl="1" indent="0">
              <a:spcBef>
                <a:spcPts val="0"/>
              </a:spcBef>
              <a:buNone/>
            </a:pPr>
            <a:endParaRPr lang="bg-BG" sz="2000" dirty="0" smtClean="0">
              <a:solidFill>
                <a:srgbClr val="FFFFFF"/>
              </a:solidFill>
              <a:latin typeface="Courier New"/>
              <a:cs typeface="Courier New"/>
            </a:endParaRPr>
          </a:p>
          <a:p>
            <a:pPr marL="457200" lvl="1" indent="0">
              <a:spcBef>
                <a:spcPts val="0"/>
              </a:spcBef>
              <a:buNone/>
            </a:pPr>
            <a:r>
              <a:rPr lang="en-US" sz="2000" dirty="0" smtClean="0">
                <a:solidFill>
                  <a:srgbClr val="FFFFFF"/>
                </a:solidFill>
                <a:latin typeface="Courier New"/>
                <a:cs typeface="Courier New"/>
              </a:rPr>
              <a:t>FROM </a:t>
            </a:r>
            <a:r>
              <a:rPr lang="en-US" sz="2000" dirty="0" err="1">
                <a:solidFill>
                  <a:srgbClr val="FFFFFF"/>
                </a:solidFill>
                <a:latin typeface="Courier New"/>
                <a:cs typeface="Courier New"/>
              </a:rPr>
              <a:t>debian:stable</a:t>
            </a:r>
            <a:endParaRPr lang="en-US" sz="2000" dirty="0">
              <a:solidFill>
                <a:srgbClr val="FFFFFF"/>
              </a:solidFill>
              <a:latin typeface="Courier New"/>
              <a:cs typeface="Courier New"/>
            </a:endParaRPr>
          </a:p>
          <a:p>
            <a:pPr marL="457200" lvl="1" indent="0">
              <a:spcBef>
                <a:spcPts val="0"/>
              </a:spcBef>
              <a:buNone/>
            </a:pPr>
            <a:r>
              <a:rPr lang="en-US" sz="2000" dirty="0">
                <a:solidFill>
                  <a:srgbClr val="FFFFFF"/>
                </a:solidFill>
                <a:latin typeface="Courier New"/>
                <a:cs typeface="Courier New"/>
              </a:rPr>
              <a:t>RUN apt-get update &amp;&amp; apt-get install -y --force-yes apache2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en-US" sz="2000" dirty="0">
                <a:solidFill>
                  <a:srgbClr val="FFFFFF"/>
                </a:solidFill>
                <a:latin typeface="Courier New"/>
                <a:cs typeface="Courier New"/>
              </a:rPr>
              <a:t>EXPOSE 80 443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en-US" sz="2000" dirty="0">
                <a:solidFill>
                  <a:srgbClr val="FFFFFF"/>
                </a:solidFill>
                <a:latin typeface="Courier New"/>
                <a:cs typeface="Courier New"/>
              </a:rPr>
              <a:t>VOLUME ["/</a:t>
            </a:r>
            <a:r>
              <a:rPr lang="en-US" sz="2000" dirty="0" err="1">
                <a:solidFill>
                  <a:srgbClr val="FFFFFF"/>
                </a:solidFill>
                <a:latin typeface="Courier New"/>
                <a:cs typeface="Courier New"/>
              </a:rPr>
              <a:t>var</a:t>
            </a:r>
            <a:r>
              <a:rPr lang="en-US" sz="2000" dirty="0">
                <a:solidFill>
                  <a:srgbClr val="FFFFFF"/>
                </a:solidFill>
                <a:latin typeface="Courier New"/>
                <a:cs typeface="Courier New"/>
              </a:rPr>
              <a:t>/www", "/</a:t>
            </a:r>
            <a:r>
              <a:rPr lang="en-US" sz="2000" dirty="0" err="1">
                <a:solidFill>
                  <a:srgbClr val="FFFFFF"/>
                </a:solidFill>
                <a:latin typeface="Courier New"/>
                <a:cs typeface="Courier New"/>
              </a:rPr>
              <a:t>var</a:t>
            </a:r>
            <a:r>
              <a:rPr lang="en-US" sz="2000" dirty="0">
                <a:solidFill>
                  <a:srgbClr val="FFFFFF"/>
                </a:solidFill>
                <a:latin typeface="Courier New"/>
                <a:cs typeface="Courier New"/>
              </a:rPr>
              <a:t>/log/apache2", "/</a:t>
            </a:r>
            <a:r>
              <a:rPr lang="en-US" sz="2000" dirty="0" err="1">
                <a:solidFill>
                  <a:srgbClr val="FFFFFF"/>
                </a:solidFill>
                <a:latin typeface="Courier New"/>
                <a:cs typeface="Courier New"/>
              </a:rPr>
              <a:t>etc</a:t>
            </a:r>
            <a:r>
              <a:rPr lang="en-US" sz="2000" dirty="0">
                <a:solidFill>
                  <a:srgbClr val="FFFFFF"/>
                </a:solidFill>
                <a:latin typeface="Courier New"/>
                <a:cs typeface="Courier New"/>
              </a:rPr>
              <a:t>/apache2"]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en-US" sz="2000" dirty="0">
                <a:solidFill>
                  <a:srgbClr val="FFFFFF"/>
                </a:solidFill>
                <a:latin typeface="Courier New"/>
                <a:cs typeface="Courier New"/>
              </a:rPr>
              <a:t>ENTRYPOINT ["/</a:t>
            </a:r>
            <a:r>
              <a:rPr lang="en-US" sz="2000" dirty="0" err="1">
                <a:solidFill>
                  <a:srgbClr val="FFFFFF"/>
                </a:solidFill>
                <a:latin typeface="Courier New"/>
                <a:cs typeface="Courier New"/>
              </a:rPr>
              <a:t>usr</a:t>
            </a:r>
            <a:r>
              <a:rPr lang="en-US" sz="2000" dirty="0">
                <a:solidFill>
                  <a:srgbClr val="FFFFFF"/>
                </a:solidFill>
                <a:latin typeface="Courier New"/>
                <a:cs typeface="Courier New"/>
              </a:rPr>
              <a:t>/</a:t>
            </a:r>
            <a:r>
              <a:rPr lang="en-US" sz="2000" dirty="0" err="1">
                <a:solidFill>
                  <a:srgbClr val="FFFFFF"/>
                </a:solidFill>
                <a:latin typeface="Courier New"/>
                <a:cs typeface="Courier New"/>
              </a:rPr>
              <a:t>sbin</a:t>
            </a:r>
            <a:r>
              <a:rPr lang="en-US" sz="2000" dirty="0">
                <a:solidFill>
                  <a:srgbClr val="FFFFFF"/>
                </a:solidFill>
                <a:latin typeface="Courier New"/>
                <a:cs typeface="Courier New"/>
              </a:rPr>
              <a:t>/apache2ctl", "-D", "FOREGROUND"]</a:t>
            </a:r>
          </a:p>
          <a:p>
            <a:pPr marL="742950" lvl="2" indent="-285750">
              <a:lnSpc>
                <a:spcPct val="150000"/>
              </a:lnSpc>
              <a:spcBef>
                <a:spcPts val="1000"/>
              </a:spcBef>
            </a:pPr>
            <a:endParaRPr lang="en-US" dirty="0" err="1" smtClean="0">
              <a:solidFill>
                <a:schemeClr val="bg1"/>
              </a:solidFill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1346200" y="3649132"/>
            <a:ext cx="8559800" cy="541867"/>
          </a:xfrm>
          <a:prstGeom prst="roundRect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/>
          <p:cNvGrpSpPr/>
          <p:nvPr/>
        </p:nvGrpSpPr>
        <p:grpSpPr>
          <a:xfrm>
            <a:off x="694267" y="3691467"/>
            <a:ext cx="567811" cy="457200"/>
            <a:chOff x="7608982" y="1236133"/>
            <a:chExt cx="2289096" cy="1746435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7932441" y="1236133"/>
              <a:ext cx="24883" cy="1746435"/>
            </a:xfrm>
            <a:prstGeom prst="line">
              <a:avLst/>
            </a:prstGeom>
            <a:ln w="50800" cmpd="dbl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9566324" y="1236133"/>
              <a:ext cx="24883" cy="1746435"/>
            </a:xfrm>
            <a:prstGeom prst="line">
              <a:avLst/>
            </a:prstGeom>
            <a:ln w="50800" cmpd="dbl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flipV="1">
              <a:off x="7608982" y="1511885"/>
              <a:ext cx="2289096" cy="22980"/>
            </a:xfrm>
            <a:prstGeom prst="line">
              <a:avLst/>
            </a:prstGeom>
            <a:ln w="50800" cmpd="dbl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7608982" y="2787242"/>
              <a:ext cx="2289096" cy="45959"/>
            </a:xfrm>
            <a:prstGeom prst="line">
              <a:avLst/>
            </a:prstGeom>
            <a:ln w="50800" cmpd="dbl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03177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err="1" smtClean="0">
                <a:solidFill>
                  <a:schemeClr val="accent2"/>
                </a:solidFill>
              </a:rPr>
              <a:t>Dockerfile</a:t>
            </a:r>
            <a:endParaRPr lang="en-US" sz="3200" dirty="0">
              <a:solidFill>
                <a:schemeClr val="accent2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2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Vertical Text Placeholder 3"/>
          <p:cNvSpPr>
            <a:spLocks noGrp="1"/>
          </p:cNvSpPr>
          <p:nvPr>
            <p:ph type="body" orient="vert" idx="1"/>
          </p:nvPr>
        </p:nvSpPr>
        <p:spPr>
          <a:xfrm>
            <a:off x="931333" y="1938867"/>
            <a:ext cx="10422466" cy="4238096"/>
          </a:xfrm>
        </p:spPr>
        <p:txBody>
          <a:bodyPr vert="horz"/>
          <a:lstStyle/>
          <a:p>
            <a:pPr marL="285750" lvl="1" indent="-285750">
              <a:lnSpc>
                <a:spcPct val="150000"/>
              </a:lnSpc>
              <a:spcBef>
                <a:spcPts val="1000"/>
              </a:spcBef>
            </a:pPr>
            <a:r>
              <a:rPr lang="en-US" dirty="0" smtClean="0">
                <a:solidFill>
                  <a:schemeClr val="bg1"/>
                </a:solidFill>
              </a:rPr>
              <a:t>Example:</a:t>
            </a:r>
            <a:endParaRPr lang="en-US" b="1" dirty="0" smtClean="0">
              <a:solidFill>
                <a:schemeClr val="bg1"/>
              </a:solidFill>
            </a:endParaRPr>
          </a:p>
          <a:p>
            <a:pPr lvl="1">
              <a:spcBef>
                <a:spcPts val="0"/>
              </a:spcBef>
            </a:pPr>
            <a:endParaRPr lang="bg-BG" sz="20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lvl="1" indent="0">
              <a:spcBef>
                <a:spcPts val="0"/>
              </a:spcBef>
              <a:buNone/>
            </a:pPr>
            <a:endParaRPr lang="bg-BG" sz="2000" dirty="0" smtClean="0">
              <a:solidFill>
                <a:srgbClr val="FFFFFF"/>
              </a:solidFill>
              <a:latin typeface="Courier New"/>
              <a:cs typeface="Courier New"/>
            </a:endParaRPr>
          </a:p>
          <a:p>
            <a:pPr marL="457200" lvl="1" indent="0">
              <a:spcBef>
                <a:spcPts val="0"/>
              </a:spcBef>
              <a:buNone/>
            </a:pPr>
            <a:r>
              <a:rPr lang="en-US" sz="2000" dirty="0" smtClean="0">
                <a:solidFill>
                  <a:srgbClr val="FFFFFF"/>
                </a:solidFill>
                <a:latin typeface="Courier New"/>
                <a:cs typeface="Courier New"/>
              </a:rPr>
              <a:t>FROM </a:t>
            </a:r>
            <a:r>
              <a:rPr lang="en-US" sz="2000" dirty="0" err="1">
                <a:solidFill>
                  <a:srgbClr val="FFFFFF"/>
                </a:solidFill>
                <a:latin typeface="Courier New"/>
                <a:cs typeface="Courier New"/>
              </a:rPr>
              <a:t>debian:stable</a:t>
            </a:r>
            <a:endParaRPr lang="en-US" sz="2000" dirty="0">
              <a:solidFill>
                <a:srgbClr val="FFFFFF"/>
              </a:solidFill>
              <a:latin typeface="Courier New"/>
              <a:cs typeface="Courier New"/>
            </a:endParaRPr>
          </a:p>
          <a:p>
            <a:pPr marL="457200" lvl="1" indent="0">
              <a:spcBef>
                <a:spcPts val="0"/>
              </a:spcBef>
              <a:buNone/>
            </a:pPr>
            <a:r>
              <a:rPr lang="en-US" sz="2000" dirty="0">
                <a:solidFill>
                  <a:srgbClr val="FFFFFF"/>
                </a:solidFill>
                <a:latin typeface="Courier New"/>
                <a:cs typeface="Courier New"/>
              </a:rPr>
              <a:t>RUN apt-get update &amp;&amp; apt-get install -y --force-yes apache2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en-US" sz="2000" dirty="0">
                <a:solidFill>
                  <a:srgbClr val="FFFFFF"/>
                </a:solidFill>
                <a:latin typeface="Courier New"/>
                <a:cs typeface="Courier New"/>
              </a:rPr>
              <a:t>EXPOSE 80 443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en-US" sz="2000" dirty="0">
                <a:solidFill>
                  <a:srgbClr val="FFFFFF"/>
                </a:solidFill>
                <a:latin typeface="Courier New"/>
                <a:cs typeface="Courier New"/>
              </a:rPr>
              <a:t>VOLUME ["/</a:t>
            </a:r>
            <a:r>
              <a:rPr lang="en-US" sz="2000" dirty="0" err="1">
                <a:solidFill>
                  <a:srgbClr val="FFFFFF"/>
                </a:solidFill>
                <a:latin typeface="Courier New"/>
                <a:cs typeface="Courier New"/>
              </a:rPr>
              <a:t>var</a:t>
            </a:r>
            <a:r>
              <a:rPr lang="en-US" sz="2000" dirty="0">
                <a:solidFill>
                  <a:srgbClr val="FFFFFF"/>
                </a:solidFill>
                <a:latin typeface="Courier New"/>
                <a:cs typeface="Courier New"/>
              </a:rPr>
              <a:t>/www", "/</a:t>
            </a:r>
            <a:r>
              <a:rPr lang="en-US" sz="2000" dirty="0" err="1">
                <a:solidFill>
                  <a:srgbClr val="FFFFFF"/>
                </a:solidFill>
                <a:latin typeface="Courier New"/>
                <a:cs typeface="Courier New"/>
              </a:rPr>
              <a:t>var</a:t>
            </a:r>
            <a:r>
              <a:rPr lang="en-US" sz="2000" dirty="0">
                <a:solidFill>
                  <a:srgbClr val="FFFFFF"/>
                </a:solidFill>
                <a:latin typeface="Courier New"/>
                <a:cs typeface="Courier New"/>
              </a:rPr>
              <a:t>/log/apache2", "/</a:t>
            </a:r>
            <a:r>
              <a:rPr lang="en-US" sz="2000" dirty="0" err="1">
                <a:solidFill>
                  <a:srgbClr val="FFFFFF"/>
                </a:solidFill>
                <a:latin typeface="Courier New"/>
                <a:cs typeface="Courier New"/>
              </a:rPr>
              <a:t>etc</a:t>
            </a:r>
            <a:r>
              <a:rPr lang="en-US" sz="2000" dirty="0">
                <a:solidFill>
                  <a:srgbClr val="FFFFFF"/>
                </a:solidFill>
                <a:latin typeface="Courier New"/>
                <a:cs typeface="Courier New"/>
              </a:rPr>
              <a:t>/apache2"]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en-US" sz="2000" dirty="0">
                <a:solidFill>
                  <a:srgbClr val="FFFFFF"/>
                </a:solidFill>
                <a:latin typeface="Courier New"/>
                <a:cs typeface="Courier New"/>
              </a:rPr>
              <a:t>ENTRYPOINT ["/</a:t>
            </a:r>
            <a:r>
              <a:rPr lang="en-US" sz="2000" dirty="0" err="1">
                <a:solidFill>
                  <a:srgbClr val="FFFFFF"/>
                </a:solidFill>
                <a:latin typeface="Courier New"/>
                <a:cs typeface="Courier New"/>
              </a:rPr>
              <a:t>usr</a:t>
            </a:r>
            <a:r>
              <a:rPr lang="en-US" sz="2000" dirty="0">
                <a:solidFill>
                  <a:srgbClr val="FFFFFF"/>
                </a:solidFill>
                <a:latin typeface="Courier New"/>
                <a:cs typeface="Courier New"/>
              </a:rPr>
              <a:t>/</a:t>
            </a:r>
            <a:r>
              <a:rPr lang="en-US" sz="2000" dirty="0" err="1">
                <a:solidFill>
                  <a:srgbClr val="FFFFFF"/>
                </a:solidFill>
                <a:latin typeface="Courier New"/>
                <a:cs typeface="Courier New"/>
              </a:rPr>
              <a:t>sbin</a:t>
            </a:r>
            <a:r>
              <a:rPr lang="en-US" sz="2000" dirty="0">
                <a:solidFill>
                  <a:srgbClr val="FFFFFF"/>
                </a:solidFill>
                <a:latin typeface="Courier New"/>
                <a:cs typeface="Courier New"/>
              </a:rPr>
              <a:t>/apache2ctl", "-D", "FOREGROUND"]</a:t>
            </a:r>
          </a:p>
          <a:p>
            <a:pPr marL="742950" lvl="2" indent="-285750">
              <a:lnSpc>
                <a:spcPct val="150000"/>
              </a:lnSpc>
              <a:spcBef>
                <a:spcPts val="1000"/>
              </a:spcBef>
            </a:pPr>
            <a:endParaRPr lang="en-US" dirty="0" err="1" smtClean="0">
              <a:solidFill>
                <a:schemeClr val="bg1"/>
              </a:solidFill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1346198" y="4182533"/>
            <a:ext cx="8585201" cy="321734"/>
          </a:xfrm>
          <a:prstGeom prst="roundRect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719666" y="4098442"/>
            <a:ext cx="492313" cy="566367"/>
            <a:chOff x="1032933" y="4276242"/>
            <a:chExt cx="492313" cy="566367"/>
          </a:xfrm>
        </p:grpSpPr>
        <p:sp>
          <p:nvSpPr>
            <p:cNvPr id="16" name="Circular Arrow 15"/>
            <p:cNvSpPr/>
            <p:nvPr/>
          </p:nvSpPr>
          <p:spPr bwMode="gray">
            <a:xfrm>
              <a:off x="1032933" y="4284133"/>
              <a:ext cx="478503" cy="488891"/>
            </a:xfrm>
            <a:prstGeom prst="circularArrow">
              <a:avLst/>
            </a:prstGeom>
            <a:solidFill>
              <a:srgbClr val="ED7D31"/>
            </a:solidFill>
            <a:ln>
              <a:headEnd/>
              <a:tailEnd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GB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17" name="Circular Arrow 16"/>
            <p:cNvSpPr/>
            <p:nvPr/>
          </p:nvSpPr>
          <p:spPr bwMode="gray">
            <a:xfrm flipH="1" flipV="1">
              <a:off x="1046743" y="4276242"/>
              <a:ext cx="478503" cy="566367"/>
            </a:xfrm>
            <a:prstGeom prst="circularArrow">
              <a:avLst/>
            </a:prstGeom>
            <a:solidFill>
              <a:srgbClr val="ED7D31"/>
            </a:solidFill>
            <a:ln>
              <a:headEnd/>
              <a:tailEnd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GB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39415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804480" y="4823601"/>
            <a:ext cx="633775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smtClean="0">
                <a:solidFill>
                  <a:schemeClr val="accent2"/>
                </a:solidFill>
              </a:rPr>
              <a:t>https</a:t>
            </a:r>
            <a:r>
              <a:rPr lang="en-US" sz="3200" dirty="0">
                <a:solidFill>
                  <a:schemeClr val="accent2"/>
                </a:solidFill>
              </a:rPr>
              <a:t>://</a:t>
            </a:r>
            <a:r>
              <a:rPr lang="en-US" sz="3200" dirty="0" err="1">
                <a:solidFill>
                  <a:schemeClr val="accent2"/>
                </a:solidFill>
              </a:rPr>
              <a:t>github.com</a:t>
            </a:r>
            <a:r>
              <a:rPr lang="en-US" sz="3200" dirty="0">
                <a:solidFill>
                  <a:schemeClr val="accent2"/>
                </a:solidFill>
              </a:rPr>
              <a:t>/</a:t>
            </a:r>
            <a:r>
              <a:rPr lang="en-US" sz="3200" dirty="0" err="1">
                <a:solidFill>
                  <a:schemeClr val="accent2"/>
                </a:solidFill>
              </a:rPr>
              <a:t>hsiliev</a:t>
            </a:r>
            <a:r>
              <a:rPr lang="en-US" sz="3200" dirty="0">
                <a:solidFill>
                  <a:schemeClr val="accent2"/>
                </a:solidFill>
              </a:rPr>
              <a:t>/strangers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3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3152" y="212502"/>
            <a:ext cx="738939" cy="92367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603891" y="5206047"/>
            <a:ext cx="738939" cy="923674"/>
          </a:xfrm>
          <a:prstGeom prst="rect">
            <a:avLst/>
          </a:prstGeom>
        </p:spPr>
      </p:pic>
      <p:sp>
        <p:nvSpPr>
          <p:cNvPr id="16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7621" y="1013601"/>
            <a:ext cx="381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934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24599" y="220133"/>
            <a:ext cx="5469467" cy="1363196"/>
          </a:xfrm>
          <a:solidFill>
            <a:schemeClr val="tx1">
              <a:alpha val="70000"/>
            </a:schemeClr>
          </a:solidFill>
        </p:spPr>
        <p:txBody>
          <a:bodyPr>
            <a:normAutofit fontScale="90000"/>
          </a:bodyPr>
          <a:lstStyle/>
          <a:p>
            <a:pPr algn="ctr"/>
            <a:r>
              <a:rPr lang="en-US" sz="10700" spc="-150" dirty="0" smtClean="0">
                <a:solidFill>
                  <a:schemeClr val="bg1">
                    <a:lumMod val="95000"/>
                  </a:schemeClr>
                </a:solidFill>
              </a:rPr>
              <a:t>Demo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0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8875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Containers: Pros &amp; Cons</a:t>
            </a:r>
            <a:endParaRPr lang="en-US" sz="3200" dirty="0">
              <a:solidFill>
                <a:schemeClr val="accent2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2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Vertical Text Placeholder 3"/>
          <p:cNvSpPr>
            <a:spLocks noGrp="1"/>
          </p:cNvSpPr>
          <p:nvPr>
            <p:ph type="body" orient="vert" idx="1"/>
          </p:nvPr>
        </p:nvSpPr>
        <p:spPr>
          <a:xfrm>
            <a:off x="931333" y="1938867"/>
            <a:ext cx="10422466" cy="4238096"/>
          </a:xfrm>
        </p:spPr>
        <p:txBody>
          <a:bodyPr vert="horz">
            <a:normAutofit/>
          </a:bodyPr>
          <a:lstStyle/>
          <a:p>
            <a:pPr marL="285750" lvl="1" indent="-285750">
              <a:lnSpc>
                <a:spcPct val="150000"/>
              </a:lnSpc>
              <a:spcBef>
                <a:spcPts val="1000"/>
              </a:spcBef>
            </a:pPr>
            <a:r>
              <a:rPr lang="en-US" dirty="0" smtClean="0">
                <a:solidFill>
                  <a:schemeClr val="bg1"/>
                </a:solidFill>
              </a:rPr>
              <a:t>Pros</a:t>
            </a:r>
            <a:endParaRPr lang="en-US" dirty="0">
              <a:solidFill>
                <a:schemeClr val="bg1"/>
              </a:solidFill>
            </a:endParaRPr>
          </a:p>
          <a:p>
            <a:pPr marL="742950" lvl="2" indent="-285750">
              <a:lnSpc>
                <a:spcPct val="150000"/>
              </a:lnSpc>
              <a:spcBef>
                <a:spcPts val="1000"/>
              </a:spcBef>
            </a:pPr>
            <a:r>
              <a:rPr lang="en-US" dirty="0" smtClean="0">
                <a:solidFill>
                  <a:schemeClr val="bg1"/>
                </a:solidFill>
              </a:rPr>
              <a:t>Isolation</a:t>
            </a:r>
          </a:p>
          <a:p>
            <a:pPr marL="742950" lvl="2" indent="-285750">
              <a:lnSpc>
                <a:spcPct val="150000"/>
              </a:lnSpc>
              <a:spcBef>
                <a:spcPts val="1000"/>
              </a:spcBef>
            </a:pPr>
            <a:r>
              <a:rPr lang="en-US" dirty="0" smtClean="0">
                <a:solidFill>
                  <a:schemeClr val="bg1"/>
                </a:solidFill>
              </a:rPr>
              <a:t>Reproducible environment</a:t>
            </a:r>
          </a:p>
          <a:p>
            <a:pPr marL="742950" lvl="2" indent="-285750">
              <a:lnSpc>
                <a:spcPct val="150000"/>
              </a:lnSpc>
              <a:spcBef>
                <a:spcPts val="1000"/>
              </a:spcBef>
            </a:pPr>
            <a:r>
              <a:rPr lang="en-US" dirty="0" smtClean="0">
                <a:solidFill>
                  <a:schemeClr val="bg1"/>
                </a:solidFill>
              </a:rPr>
              <a:t>Easy to maintain</a:t>
            </a:r>
          </a:p>
          <a:p>
            <a:pPr marL="285750" lvl="1" indent="-285750">
              <a:lnSpc>
                <a:spcPct val="150000"/>
              </a:lnSpc>
              <a:spcBef>
                <a:spcPts val="1000"/>
              </a:spcBef>
            </a:pPr>
            <a:r>
              <a:rPr lang="en-US" dirty="0" smtClean="0">
                <a:solidFill>
                  <a:schemeClr val="bg1"/>
                </a:solidFill>
              </a:rPr>
              <a:t>Cons</a:t>
            </a:r>
          </a:p>
          <a:p>
            <a:pPr marL="742950" lvl="2" indent="-285750">
              <a:lnSpc>
                <a:spcPct val="150000"/>
              </a:lnSpc>
              <a:spcBef>
                <a:spcPts val="1000"/>
              </a:spcBef>
            </a:pPr>
            <a:r>
              <a:rPr lang="en-US" dirty="0" smtClean="0">
                <a:solidFill>
                  <a:schemeClr val="bg1"/>
                </a:solidFill>
              </a:rPr>
              <a:t>Multi-platform</a:t>
            </a:r>
          </a:p>
          <a:p>
            <a:pPr marL="742950" lvl="2" indent="-285750">
              <a:lnSpc>
                <a:spcPct val="150000"/>
              </a:lnSpc>
              <a:spcBef>
                <a:spcPts val="1000"/>
              </a:spcBef>
            </a:pPr>
            <a:r>
              <a:rPr lang="en-US" dirty="0" smtClean="0">
                <a:solidFill>
                  <a:schemeClr val="bg1"/>
                </a:solidFill>
              </a:rPr>
              <a:t>Discipline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797" y="2321368"/>
            <a:ext cx="4198047" cy="2944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465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Software Production</a:t>
            </a:r>
            <a:endParaRPr lang="en-US" sz="3200" dirty="0">
              <a:solidFill>
                <a:schemeClr val="accent2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2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Vertical Text Placeholder 3"/>
          <p:cNvSpPr>
            <a:spLocks noGrp="1"/>
          </p:cNvSpPr>
          <p:nvPr>
            <p:ph type="body" orient="vert" idx="1"/>
          </p:nvPr>
        </p:nvSpPr>
        <p:spPr>
          <a:xfrm>
            <a:off x="931333" y="1938867"/>
            <a:ext cx="10422466" cy="4238096"/>
          </a:xfrm>
        </p:spPr>
        <p:txBody>
          <a:bodyPr vert="horz">
            <a:normAutofit/>
          </a:bodyPr>
          <a:lstStyle/>
          <a:p>
            <a:pPr marL="285750" lvl="1" indent="-285750">
              <a:lnSpc>
                <a:spcPct val="150000"/>
              </a:lnSpc>
              <a:spcBef>
                <a:spcPts val="1000"/>
              </a:spcBef>
            </a:pPr>
            <a:r>
              <a:rPr lang="en-US" sz="3200" dirty="0" smtClean="0">
                <a:solidFill>
                  <a:schemeClr val="bg1"/>
                </a:solidFill>
              </a:rPr>
              <a:t>Complexity</a:t>
            </a:r>
          </a:p>
          <a:p>
            <a:pPr marL="285750" lvl="1" indent="-285750">
              <a:lnSpc>
                <a:spcPct val="150000"/>
              </a:lnSpc>
              <a:spcBef>
                <a:spcPts val="1000"/>
              </a:spcBef>
            </a:pPr>
            <a:r>
              <a:rPr lang="en-US" sz="3200" dirty="0" smtClean="0">
                <a:solidFill>
                  <a:schemeClr val="bg1"/>
                </a:solidFill>
              </a:rPr>
              <a:t>Tests</a:t>
            </a:r>
          </a:p>
          <a:p>
            <a:pPr marL="285750" lvl="1" indent="-285750">
              <a:lnSpc>
                <a:spcPct val="150000"/>
              </a:lnSpc>
              <a:spcBef>
                <a:spcPts val="1000"/>
              </a:spcBef>
            </a:pPr>
            <a:r>
              <a:rPr lang="en-US" sz="3200" dirty="0" smtClean="0">
                <a:solidFill>
                  <a:schemeClr val="bg1"/>
                </a:solidFill>
              </a:rPr>
              <a:t>Automation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3571" y="2024442"/>
            <a:ext cx="6117003" cy="3370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131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1067" y="2362200"/>
            <a:ext cx="11277600" cy="2133600"/>
          </a:xfrm>
          <a:solidFill>
            <a:schemeClr val="tx1">
              <a:alpha val="70000"/>
            </a:schemeClr>
          </a:solidFill>
        </p:spPr>
        <p:txBody>
          <a:bodyPr>
            <a:normAutofit fontScale="90000"/>
          </a:bodyPr>
          <a:lstStyle/>
          <a:p>
            <a:pPr algn="ctr"/>
            <a:r>
              <a:rPr lang="en-US" sz="10700" spc="-150" dirty="0" smtClean="0">
                <a:solidFill>
                  <a:schemeClr val="bg1">
                    <a:lumMod val="95000"/>
                  </a:schemeClr>
                </a:solidFill>
              </a:rPr>
              <a:t>Pipelines</a:t>
            </a:r>
            <a:br>
              <a:rPr lang="en-US" sz="10700" spc="-150" dirty="0" smtClean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Multiple-builds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0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8854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Popular solutions</a:t>
            </a:r>
            <a:endParaRPr lang="en-US" sz="3200" dirty="0">
              <a:solidFill>
                <a:schemeClr val="accent2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2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Vertical Text Placeholder 3"/>
          <p:cNvSpPr>
            <a:spLocks noGrp="1"/>
          </p:cNvSpPr>
          <p:nvPr>
            <p:ph type="body" orient="vert" idx="1"/>
          </p:nvPr>
        </p:nvSpPr>
        <p:spPr>
          <a:xfrm>
            <a:off x="931333" y="1938867"/>
            <a:ext cx="10422466" cy="4238096"/>
          </a:xfrm>
        </p:spPr>
        <p:txBody>
          <a:bodyPr vert="horz"/>
          <a:lstStyle/>
          <a:p>
            <a:pPr marL="285750" indent="-285750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Build servers</a:t>
            </a:r>
          </a:p>
          <a:p>
            <a:pPr marL="742950" lvl="1" indent="-285750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Jenkins</a:t>
            </a:r>
          </a:p>
          <a:p>
            <a:pPr marL="742950" lvl="1" indent="-285750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Travis</a:t>
            </a:r>
          </a:p>
          <a:p>
            <a:pPr marL="742950" lvl="1" indent="-285750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…</a:t>
            </a:r>
          </a:p>
          <a:p>
            <a:pPr marL="285750" indent="-285750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Homegrown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1785" y="2321368"/>
            <a:ext cx="4986072" cy="2944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019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1067" y="3962463"/>
            <a:ext cx="11277600" cy="2133600"/>
          </a:xfrm>
          <a:solidFill>
            <a:schemeClr val="tx1">
              <a:alpha val="70000"/>
            </a:schemeClr>
          </a:solidFill>
        </p:spPr>
        <p:txBody>
          <a:bodyPr>
            <a:normAutofit fontScale="90000"/>
          </a:bodyPr>
          <a:lstStyle/>
          <a:p>
            <a:pPr algn="ctr"/>
            <a:r>
              <a:rPr lang="en-US" sz="10700" spc="-150" dirty="0" smtClean="0">
                <a:solidFill>
                  <a:schemeClr val="bg1">
                    <a:lumMod val="95000"/>
                  </a:schemeClr>
                </a:solidFill>
              </a:rPr>
              <a:t>Pictures</a:t>
            </a:r>
            <a:br>
              <a:rPr lang="en-US" sz="10700" spc="-150" dirty="0" smtClean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Creative Commons @ Flickr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0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2467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1067" y="4267204"/>
            <a:ext cx="11277600" cy="1921996"/>
          </a:xfrm>
          <a:solidFill>
            <a:schemeClr val="tx1">
              <a:alpha val="70000"/>
            </a:schemeClr>
          </a:solidFill>
        </p:spPr>
        <p:txBody>
          <a:bodyPr>
            <a:normAutofit fontScale="90000"/>
          </a:bodyPr>
          <a:lstStyle/>
          <a:p>
            <a:pPr algn="ctr"/>
            <a:r>
              <a:rPr lang="en-US" sz="10700" spc="-150" dirty="0" smtClean="0">
                <a:solidFill>
                  <a:schemeClr val="bg1">
                    <a:lumMod val="95000"/>
                  </a:schemeClr>
                </a:solidFill>
              </a:rPr>
              <a:t>Concourse</a:t>
            </a:r>
            <a:br>
              <a:rPr lang="en-US" sz="10700" spc="-150" dirty="0" smtClean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CI, Pipelines, Delivery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0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8127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Concourse</a:t>
            </a:r>
            <a:endParaRPr lang="en-US" sz="3200" dirty="0">
              <a:solidFill>
                <a:schemeClr val="accent2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2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Vertical Text Placeholder 3"/>
          <p:cNvSpPr>
            <a:spLocks noGrp="1"/>
          </p:cNvSpPr>
          <p:nvPr>
            <p:ph type="body" orient="vert" idx="1"/>
          </p:nvPr>
        </p:nvSpPr>
        <p:spPr>
          <a:xfrm>
            <a:off x="931333" y="1938867"/>
            <a:ext cx="10422466" cy="4238096"/>
          </a:xfrm>
        </p:spPr>
        <p:txBody>
          <a:bodyPr vert="horz">
            <a:normAutofit/>
          </a:bodyPr>
          <a:lstStyle/>
          <a:p>
            <a:pPr marL="285750" lvl="1" indent="-285750">
              <a:lnSpc>
                <a:spcPct val="150000"/>
              </a:lnSpc>
              <a:spcBef>
                <a:spcPts val="1000"/>
              </a:spcBef>
            </a:pPr>
            <a:r>
              <a:rPr lang="en-US" dirty="0" smtClean="0">
                <a:solidFill>
                  <a:schemeClr val="bg1"/>
                </a:solidFill>
              </a:rPr>
              <a:t>CI</a:t>
            </a:r>
          </a:p>
          <a:p>
            <a:pPr marL="742950" lvl="2" indent="-285750">
              <a:lnSpc>
                <a:spcPct val="150000"/>
              </a:lnSpc>
              <a:spcBef>
                <a:spcPts val="1000"/>
              </a:spcBef>
            </a:pPr>
            <a:r>
              <a:rPr lang="en-US" dirty="0" smtClean="0">
                <a:solidFill>
                  <a:schemeClr val="bg1"/>
                </a:solidFill>
              </a:rPr>
              <a:t>Original name: “Concorde”</a:t>
            </a:r>
          </a:p>
          <a:p>
            <a:pPr marL="742950" lvl="2" indent="-285750">
              <a:lnSpc>
                <a:spcPct val="150000"/>
              </a:lnSpc>
              <a:spcBef>
                <a:spcPts val="1000"/>
              </a:spcBef>
            </a:pPr>
            <a:r>
              <a:rPr lang="en-US" dirty="0" smtClean="0">
                <a:solidFill>
                  <a:schemeClr val="bg1"/>
                </a:solidFill>
              </a:rPr>
              <a:t>Reproducible builds</a:t>
            </a:r>
          </a:p>
          <a:p>
            <a:pPr marL="742950" lvl="2" indent="-285750">
              <a:lnSpc>
                <a:spcPct val="150000"/>
              </a:lnSpc>
              <a:spcBef>
                <a:spcPts val="1000"/>
              </a:spcBef>
            </a:pPr>
            <a:r>
              <a:rPr lang="en-US" dirty="0" smtClean="0">
                <a:solidFill>
                  <a:schemeClr val="bg1"/>
                </a:solidFill>
              </a:rPr>
              <a:t>Simple building blocks</a:t>
            </a:r>
          </a:p>
          <a:p>
            <a:pPr marL="742950" lvl="2" indent="-285750">
              <a:lnSpc>
                <a:spcPct val="150000"/>
              </a:lnSpc>
              <a:spcBef>
                <a:spcPts val="1000"/>
              </a:spcBef>
            </a:pPr>
            <a:r>
              <a:rPr lang="en-US" dirty="0" err="1" smtClean="0">
                <a:solidFill>
                  <a:schemeClr val="bg1"/>
                </a:solidFill>
              </a:rPr>
              <a:t>Docker</a:t>
            </a:r>
            <a:r>
              <a:rPr lang="en-US" dirty="0" smtClean="0">
                <a:solidFill>
                  <a:schemeClr val="bg1"/>
                </a:solidFill>
              </a:rPr>
              <a:t> containers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8130" y="2063590"/>
            <a:ext cx="4198047" cy="2800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567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Concourse: Concepts</a:t>
            </a:r>
            <a:endParaRPr lang="en-US" sz="3200" dirty="0">
              <a:solidFill>
                <a:schemeClr val="accent2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2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Vertical Text Placeholder 3"/>
          <p:cNvSpPr>
            <a:spLocks noGrp="1"/>
          </p:cNvSpPr>
          <p:nvPr>
            <p:ph type="body" orient="vert" idx="1"/>
          </p:nvPr>
        </p:nvSpPr>
        <p:spPr>
          <a:xfrm>
            <a:off x="931333" y="1938867"/>
            <a:ext cx="10422466" cy="4238096"/>
          </a:xfrm>
        </p:spPr>
        <p:txBody>
          <a:bodyPr vert="horz">
            <a:normAutofit/>
          </a:bodyPr>
          <a:lstStyle/>
          <a:p>
            <a:pPr marL="285750" lvl="1" indent="-285750">
              <a:lnSpc>
                <a:spcPct val="150000"/>
              </a:lnSpc>
              <a:spcBef>
                <a:spcPts val="1000"/>
              </a:spcBef>
            </a:pPr>
            <a:r>
              <a:rPr lang="en-US" dirty="0" smtClean="0">
                <a:solidFill>
                  <a:schemeClr val="bg1"/>
                </a:solidFill>
              </a:rPr>
              <a:t>Resources</a:t>
            </a:r>
          </a:p>
          <a:p>
            <a:pPr marL="285750" lvl="1" indent="-285750">
              <a:lnSpc>
                <a:spcPct val="150000"/>
              </a:lnSpc>
              <a:spcBef>
                <a:spcPts val="1000"/>
              </a:spcBef>
            </a:pPr>
            <a:r>
              <a:rPr lang="en-US" dirty="0">
                <a:solidFill>
                  <a:schemeClr val="bg1"/>
                </a:solidFill>
              </a:rPr>
              <a:t>Tasks</a:t>
            </a:r>
            <a:endParaRPr lang="en-US" dirty="0" smtClean="0">
              <a:solidFill>
                <a:schemeClr val="bg1"/>
              </a:solidFill>
            </a:endParaRPr>
          </a:p>
          <a:p>
            <a:pPr marL="285750" lvl="1" indent="-285750">
              <a:lnSpc>
                <a:spcPct val="150000"/>
              </a:lnSpc>
              <a:spcBef>
                <a:spcPts val="1000"/>
              </a:spcBef>
            </a:pPr>
            <a:r>
              <a:rPr lang="en-US" dirty="0" smtClean="0">
                <a:solidFill>
                  <a:schemeClr val="bg1"/>
                </a:solidFill>
              </a:rPr>
              <a:t>Jobs</a:t>
            </a:r>
          </a:p>
        </p:txBody>
      </p:sp>
      <p:sp>
        <p:nvSpPr>
          <p:cNvPr id="2" name="Rectangle 1"/>
          <p:cNvSpPr/>
          <p:nvPr/>
        </p:nvSpPr>
        <p:spPr>
          <a:xfrm>
            <a:off x="6951142" y="2785533"/>
            <a:ext cx="3098800" cy="166793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u="sng" dirty="0" smtClean="0"/>
              <a:t>Build Job</a:t>
            </a:r>
          </a:p>
          <a:p>
            <a:pPr algn="ctr"/>
            <a:endParaRPr lang="en-US" dirty="0"/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Configure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Make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Install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5" name="Straight Connector 4"/>
          <p:cNvCxnSpPr>
            <a:stCxn id="2" idx="1"/>
          </p:cNvCxnSpPr>
          <p:nvPr/>
        </p:nvCxnSpPr>
        <p:spPr>
          <a:xfrm flipH="1">
            <a:off x="5571068" y="3619500"/>
            <a:ext cx="1380074" cy="21166"/>
          </a:xfrm>
          <a:prstGeom prst="line">
            <a:avLst/>
          </a:prstGeom>
          <a:ln w="57150" cmpd="sng">
            <a:solidFill>
              <a:srgbClr val="ED7D31"/>
            </a:solidFill>
            <a:headEnd type="triangl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endCxn id="2" idx="3"/>
          </p:cNvCxnSpPr>
          <p:nvPr/>
        </p:nvCxnSpPr>
        <p:spPr>
          <a:xfrm flipH="1">
            <a:off x="10049942" y="3615266"/>
            <a:ext cx="1380058" cy="4234"/>
          </a:xfrm>
          <a:prstGeom prst="line">
            <a:avLst/>
          </a:prstGeom>
          <a:ln w="57150" cmpd="sng">
            <a:solidFill>
              <a:srgbClr val="ED7D31"/>
            </a:solidFill>
            <a:head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5630334" y="3208868"/>
            <a:ext cx="826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Source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439400" y="3200399"/>
            <a:ext cx="780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Binary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8019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Concourse: Pipeline</a:t>
            </a:r>
            <a:endParaRPr lang="en-US" sz="3200" dirty="0">
              <a:solidFill>
                <a:schemeClr val="accent2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2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pipeline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51100"/>
            <a:ext cx="12192000" cy="1950328"/>
          </a:xfrm>
          <a:prstGeom prst="rect">
            <a:avLst/>
          </a:prstGeom>
        </p:spPr>
      </p:pic>
      <p:sp>
        <p:nvSpPr>
          <p:cNvPr id="10" name="Rounded Rectangular Callout 9"/>
          <p:cNvSpPr/>
          <p:nvPr/>
        </p:nvSpPr>
        <p:spPr>
          <a:xfrm>
            <a:off x="4267200" y="4504267"/>
            <a:ext cx="1270000" cy="558800"/>
          </a:xfrm>
          <a:prstGeom prst="wedgeRoundRectCallout">
            <a:avLst>
              <a:gd name="adj1" fmla="val 20500"/>
              <a:gd name="adj2" fmla="val -123863"/>
              <a:gd name="adj3" fmla="val 1666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resource</a:t>
            </a:r>
            <a:endParaRPr lang="en-US" dirty="0"/>
          </a:p>
        </p:txBody>
      </p:sp>
      <p:sp>
        <p:nvSpPr>
          <p:cNvPr id="17" name="Rounded Rectangular Callout 16"/>
          <p:cNvSpPr/>
          <p:nvPr/>
        </p:nvSpPr>
        <p:spPr>
          <a:xfrm>
            <a:off x="9381066" y="1667934"/>
            <a:ext cx="1270000" cy="558800"/>
          </a:xfrm>
          <a:prstGeom prst="wedgeRoundRectCallout">
            <a:avLst>
              <a:gd name="adj1" fmla="val -22833"/>
              <a:gd name="adj2" fmla="val 127652"/>
              <a:gd name="adj3" fmla="val 1666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job</a:t>
            </a:r>
            <a:endParaRPr lang="en-US" dirty="0"/>
          </a:p>
        </p:txBody>
      </p:sp>
      <p:sp>
        <p:nvSpPr>
          <p:cNvPr id="18" name="Rounded Rectangular Callout 17"/>
          <p:cNvSpPr/>
          <p:nvPr/>
        </p:nvSpPr>
        <p:spPr>
          <a:xfrm>
            <a:off x="4512733" y="1701799"/>
            <a:ext cx="1270000" cy="601134"/>
          </a:xfrm>
          <a:prstGeom prst="wedgeRoundRectCallout">
            <a:avLst>
              <a:gd name="adj1" fmla="val -22833"/>
              <a:gd name="adj2" fmla="val 127652"/>
              <a:gd name="adj3" fmla="val 1666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validated resource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5943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7" grpId="0" animBg="1"/>
      <p:bldP spid="18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Concourse: Pipeline YML</a:t>
            </a:r>
            <a:endParaRPr lang="en-US" sz="3200" dirty="0">
              <a:solidFill>
                <a:schemeClr val="accent2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2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Vertical Text Placeholder 3"/>
          <p:cNvSpPr>
            <a:spLocks noGrp="1"/>
          </p:cNvSpPr>
          <p:nvPr>
            <p:ph type="body" orient="vert" idx="1"/>
          </p:nvPr>
        </p:nvSpPr>
        <p:spPr>
          <a:xfrm>
            <a:off x="931333" y="1938867"/>
            <a:ext cx="10422466" cy="4238096"/>
          </a:xfrm>
        </p:spPr>
        <p:txBody>
          <a:bodyPr vert="horz" numCol="2">
            <a:noAutofit/>
          </a:bodyPr>
          <a:lstStyle/>
          <a:p>
            <a:pPr marL="0" lvl="1" indent="0">
              <a:lnSpc>
                <a:spcPct val="150000"/>
              </a:lnSpc>
              <a:spcBef>
                <a:spcPts val="1000"/>
              </a:spcBef>
              <a:buNone/>
            </a:pPr>
            <a:r>
              <a:rPr lang="en-US" dirty="0">
                <a:solidFill>
                  <a:schemeClr val="bg1"/>
                </a:solidFill>
                <a:latin typeface="Lucida Console"/>
                <a:cs typeface="Lucida Console"/>
              </a:rPr>
              <a:t>resources:</a:t>
            </a:r>
          </a:p>
          <a:p>
            <a:pPr marL="0" lvl="1" indent="0">
              <a:lnSpc>
                <a:spcPct val="150000"/>
              </a:lnSpc>
              <a:spcBef>
                <a:spcPts val="1000"/>
              </a:spcBef>
              <a:buNone/>
            </a:pPr>
            <a:r>
              <a:rPr lang="en-US" dirty="0">
                <a:solidFill>
                  <a:schemeClr val="bg1"/>
                </a:solidFill>
                <a:latin typeface="Lucida Console"/>
                <a:cs typeface="Lucida Console"/>
              </a:rPr>
              <a:t>  - name: source</a:t>
            </a:r>
          </a:p>
          <a:p>
            <a:pPr marL="0" lvl="1" indent="0">
              <a:lnSpc>
                <a:spcPct val="150000"/>
              </a:lnSpc>
              <a:spcBef>
                <a:spcPts val="1000"/>
              </a:spcBef>
              <a:buNone/>
            </a:pPr>
            <a:r>
              <a:rPr lang="en-US" dirty="0">
                <a:solidFill>
                  <a:schemeClr val="bg1"/>
                </a:solidFill>
                <a:latin typeface="Lucida Console"/>
                <a:cs typeface="Lucida Console"/>
              </a:rPr>
              <a:t>    type: </a:t>
            </a:r>
            <a:r>
              <a:rPr lang="en-US" dirty="0" err="1">
                <a:solidFill>
                  <a:schemeClr val="bg1"/>
                </a:solidFill>
                <a:latin typeface="Lucida Console"/>
                <a:cs typeface="Lucida Console"/>
              </a:rPr>
              <a:t>git</a:t>
            </a:r>
            <a:endParaRPr lang="en-US" dirty="0">
              <a:solidFill>
                <a:schemeClr val="bg1"/>
              </a:solidFill>
              <a:latin typeface="Lucida Console"/>
              <a:cs typeface="Lucida Console"/>
            </a:endParaRPr>
          </a:p>
          <a:p>
            <a:pPr marL="0" lvl="1" indent="0">
              <a:lnSpc>
                <a:spcPct val="150000"/>
              </a:lnSpc>
              <a:spcBef>
                <a:spcPts val="1000"/>
              </a:spcBef>
              <a:buNone/>
            </a:pPr>
            <a:r>
              <a:rPr lang="en-US" dirty="0">
                <a:solidFill>
                  <a:schemeClr val="bg1"/>
                </a:solidFill>
                <a:latin typeface="Lucida Console"/>
                <a:cs typeface="Lucida Console"/>
              </a:rPr>
              <a:t>    source:</a:t>
            </a:r>
          </a:p>
          <a:p>
            <a:pPr marL="0" lvl="1" indent="0">
              <a:lnSpc>
                <a:spcPct val="150000"/>
              </a:lnSpc>
              <a:spcBef>
                <a:spcPts val="1000"/>
              </a:spcBef>
              <a:buNone/>
            </a:pPr>
            <a:r>
              <a:rPr lang="en-US" dirty="0">
                <a:solidFill>
                  <a:schemeClr val="bg1"/>
                </a:solidFill>
                <a:latin typeface="Lucida Console"/>
                <a:cs typeface="Lucida Console"/>
              </a:rPr>
              <a:t>      </a:t>
            </a:r>
            <a:r>
              <a:rPr lang="en-US" dirty="0" err="1">
                <a:solidFill>
                  <a:schemeClr val="bg1"/>
                </a:solidFill>
                <a:latin typeface="Lucida Console"/>
                <a:cs typeface="Lucida Console"/>
              </a:rPr>
              <a:t>uri</a:t>
            </a:r>
            <a:r>
              <a:rPr lang="en-US" dirty="0">
                <a:solidFill>
                  <a:schemeClr val="bg1"/>
                </a:solidFill>
                <a:latin typeface="Lucida Console"/>
                <a:cs typeface="Lucida Console"/>
              </a:rPr>
              <a:t>: </a:t>
            </a:r>
            <a:r>
              <a:rPr lang="en-US" dirty="0" err="1" smtClean="0">
                <a:solidFill>
                  <a:schemeClr val="bg1"/>
                </a:solidFill>
                <a:latin typeface="Lucida Console"/>
                <a:cs typeface="Lucida Console"/>
              </a:rPr>
              <a:t>source.git</a:t>
            </a:r>
            <a:endParaRPr lang="en-US" dirty="0">
              <a:solidFill>
                <a:schemeClr val="bg1"/>
              </a:solidFill>
              <a:latin typeface="Lucida Console"/>
              <a:cs typeface="Lucida Console"/>
            </a:endParaRPr>
          </a:p>
          <a:p>
            <a:pPr marL="0" lvl="1" indent="0">
              <a:lnSpc>
                <a:spcPct val="150000"/>
              </a:lnSpc>
              <a:spcBef>
                <a:spcPts val="1000"/>
              </a:spcBef>
              <a:buNone/>
            </a:pPr>
            <a:r>
              <a:rPr lang="en-US" dirty="0">
                <a:solidFill>
                  <a:schemeClr val="bg1"/>
                </a:solidFill>
                <a:latin typeface="Lucida Console"/>
                <a:cs typeface="Lucida Console"/>
              </a:rPr>
              <a:t>      branch: </a:t>
            </a:r>
            <a:r>
              <a:rPr lang="en-US" dirty="0" smtClean="0">
                <a:solidFill>
                  <a:schemeClr val="bg1"/>
                </a:solidFill>
                <a:latin typeface="Lucida Console"/>
                <a:cs typeface="Lucida Console"/>
              </a:rPr>
              <a:t>master</a:t>
            </a:r>
          </a:p>
          <a:p>
            <a:pPr marL="0" lvl="1" indent="0">
              <a:lnSpc>
                <a:spcPct val="150000"/>
              </a:lnSpc>
              <a:spcBef>
                <a:spcPts val="1000"/>
              </a:spcBef>
              <a:buNone/>
            </a:pPr>
            <a:r>
              <a:rPr lang="en-US" dirty="0" smtClean="0">
                <a:solidFill>
                  <a:schemeClr val="bg1"/>
                </a:solidFill>
                <a:latin typeface="Lucida Console"/>
                <a:cs typeface="Lucida Console"/>
              </a:rPr>
              <a:t>jobs</a:t>
            </a:r>
            <a:r>
              <a:rPr lang="en-US" dirty="0">
                <a:solidFill>
                  <a:schemeClr val="bg1"/>
                </a:solidFill>
                <a:latin typeface="Lucida Console"/>
                <a:cs typeface="Lucida Console"/>
              </a:rPr>
              <a:t>:</a:t>
            </a:r>
          </a:p>
          <a:p>
            <a:pPr marL="0" lvl="1" indent="0">
              <a:lnSpc>
                <a:spcPct val="150000"/>
              </a:lnSpc>
              <a:spcBef>
                <a:spcPts val="1000"/>
              </a:spcBef>
              <a:buNone/>
            </a:pPr>
            <a:r>
              <a:rPr lang="en-US" dirty="0">
                <a:solidFill>
                  <a:schemeClr val="bg1"/>
                </a:solidFill>
                <a:latin typeface="Lucida Console"/>
                <a:cs typeface="Lucida Console"/>
              </a:rPr>
              <a:t>  - name: build</a:t>
            </a:r>
          </a:p>
          <a:p>
            <a:pPr marL="0" lvl="1" indent="0">
              <a:lnSpc>
                <a:spcPct val="150000"/>
              </a:lnSpc>
              <a:spcBef>
                <a:spcPts val="1000"/>
              </a:spcBef>
              <a:buNone/>
            </a:pPr>
            <a:r>
              <a:rPr lang="en-US" dirty="0">
                <a:solidFill>
                  <a:schemeClr val="bg1"/>
                </a:solidFill>
                <a:latin typeface="Lucida Console"/>
                <a:cs typeface="Lucida Console"/>
              </a:rPr>
              <a:t>    plan:</a:t>
            </a:r>
          </a:p>
          <a:p>
            <a:pPr marL="0" lvl="1" indent="0">
              <a:lnSpc>
                <a:spcPct val="150000"/>
              </a:lnSpc>
              <a:spcBef>
                <a:spcPts val="1000"/>
              </a:spcBef>
              <a:buNone/>
            </a:pPr>
            <a:r>
              <a:rPr lang="en-US" dirty="0">
                <a:solidFill>
                  <a:schemeClr val="bg1"/>
                </a:solidFill>
                <a:latin typeface="Lucida Console"/>
                <a:cs typeface="Lucida Console"/>
              </a:rPr>
              <a:t>      - get: source</a:t>
            </a:r>
          </a:p>
          <a:p>
            <a:pPr marL="0" lvl="1" indent="0">
              <a:lnSpc>
                <a:spcPct val="150000"/>
              </a:lnSpc>
              <a:spcBef>
                <a:spcPts val="1000"/>
              </a:spcBef>
              <a:buNone/>
            </a:pPr>
            <a:r>
              <a:rPr lang="en-US" dirty="0">
                <a:solidFill>
                  <a:schemeClr val="bg1"/>
                </a:solidFill>
                <a:latin typeface="Lucida Console"/>
                <a:cs typeface="Lucida Console"/>
              </a:rPr>
              <a:t>      - task: build</a:t>
            </a:r>
          </a:p>
          <a:p>
            <a:pPr marL="0" lvl="1" indent="0">
              <a:lnSpc>
                <a:spcPct val="150000"/>
              </a:lnSpc>
              <a:spcBef>
                <a:spcPts val="1000"/>
              </a:spcBef>
              <a:buNone/>
            </a:pPr>
            <a:r>
              <a:rPr lang="en-US" dirty="0">
                <a:solidFill>
                  <a:schemeClr val="bg1"/>
                </a:solidFill>
                <a:latin typeface="Lucida Console"/>
                <a:cs typeface="Lucida Console"/>
              </a:rPr>
              <a:t>        file: </a:t>
            </a:r>
            <a:r>
              <a:rPr lang="en-US" dirty="0" err="1">
                <a:solidFill>
                  <a:schemeClr val="bg1"/>
                </a:solidFill>
                <a:latin typeface="Lucida Console"/>
                <a:cs typeface="Lucida Console"/>
              </a:rPr>
              <a:t>build.yml</a:t>
            </a:r>
            <a:endParaRPr lang="en-US" dirty="0">
              <a:solidFill>
                <a:schemeClr val="bg1"/>
              </a:solidFill>
              <a:latin typeface="Lucida Console"/>
              <a:cs typeface="Lucida Console"/>
            </a:endParaRPr>
          </a:p>
        </p:txBody>
      </p:sp>
    </p:spTree>
    <p:extLst>
      <p:ext uri="{BB962C8B-B14F-4D97-AF65-F5344CB8AC3E}">
        <p14:creationId xmlns:p14="http://schemas.microsoft.com/office/powerpoint/2010/main" val="2206730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804480" y="4823601"/>
            <a:ext cx="633775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smtClean="0">
                <a:solidFill>
                  <a:schemeClr val="accent2"/>
                </a:solidFill>
              </a:rPr>
              <a:t>https</a:t>
            </a:r>
            <a:r>
              <a:rPr lang="en-US" sz="3200" dirty="0">
                <a:solidFill>
                  <a:schemeClr val="accent2"/>
                </a:solidFill>
              </a:rPr>
              <a:t>://</a:t>
            </a:r>
            <a:r>
              <a:rPr lang="en-US" sz="3200" dirty="0" err="1">
                <a:solidFill>
                  <a:schemeClr val="accent2"/>
                </a:solidFill>
              </a:rPr>
              <a:t>github.com</a:t>
            </a:r>
            <a:r>
              <a:rPr lang="en-US" sz="3200" dirty="0">
                <a:solidFill>
                  <a:schemeClr val="accent2"/>
                </a:solidFill>
              </a:rPr>
              <a:t>/</a:t>
            </a:r>
            <a:r>
              <a:rPr lang="en-US" sz="3200" dirty="0" err="1">
                <a:solidFill>
                  <a:schemeClr val="accent2"/>
                </a:solidFill>
              </a:rPr>
              <a:t>hsiliev</a:t>
            </a:r>
            <a:r>
              <a:rPr lang="en-US" sz="3200" dirty="0">
                <a:solidFill>
                  <a:schemeClr val="accent2"/>
                </a:solidFill>
              </a:rPr>
              <a:t>/strangers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3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3152" y="212502"/>
            <a:ext cx="738939" cy="92367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603891" y="5206047"/>
            <a:ext cx="738939" cy="923674"/>
          </a:xfrm>
          <a:prstGeom prst="rect">
            <a:avLst/>
          </a:prstGeom>
        </p:spPr>
      </p:pic>
      <p:sp>
        <p:nvSpPr>
          <p:cNvPr id="16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7621" y="1013601"/>
            <a:ext cx="381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324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24599" y="220133"/>
            <a:ext cx="5469467" cy="1363196"/>
          </a:xfrm>
          <a:solidFill>
            <a:schemeClr val="tx1">
              <a:alpha val="70000"/>
            </a:schemeClr>
          </a:solidFill>
        </p:spPr>
        <p:txBody>
          <a:bodyPr>
            <a:normAutofit fontScale="90000"/>
          </a:bodyPr>
          <a:lstStyle/>
          <a:p>
            <a:pPr algn="ctr"/>
            <a:r>
              <a:rPr lang="en-US" sz="10700" spc="-150" dirty="0" smtClean="0">
                <a:solidFill>
                  <a:schemeClr val="bg1">
                    <a:lumMod val="95000"/>
                  </a:schemeClr>
                </a:solidFill>
              </a:rPr>
              <a:t>Demo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0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1389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Concourse: Pros &amp; Cons</a:t>
            </a:r>
            <a:endParaRPr lang="en-US" sz="3200" dirty="0">
              <a:solidFill>
                <a:schemeClr val="accent2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2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Vertical Text Placeholder 3"/>
          <p:cNvSpPr>
            <a:spLocks noGrp="1"/>
          </p:cNvSpPr>
          <p:nvPr>
            <p:ph type="body" orient="vert" idx="1"/>
          </p:nvPr>
        </p:nvSpPr>
        <p:spPr>
          <a:xfrm>
            <a:off x="931333" y="1938867"/>
            <a:ext cx="10422466" cy="4238096"/>
          </a:xfrm>
        </p:spPr>
        <p:txBody>
          <a:bodyPr vert="horz">
            <a:normAutofit fontScale="92500" lnSpcReduction="20000"/>
          </a:bodyPr>
          <a:lstStyle/>
          <a:p>
            <a:pPr marL="285750" lvl="1" indent="-285750">
              <a:lnSpc>
                <a:spcPct val="150000"/>
              </a:lnSpc>
              <a:spcBef>
                <a:spcPts val="1000"/>
              </a:spcBef>
            </a:pPr>
            <a:r>
              <a:rPr lang="en-US" dirty="0" smtClean="0">
                <a:solidFill>
                  <a:schemeClr val="bg1"/>
                </a:solidFill>
              </a:rPr>
              <a:t>Pros</a:t>
            </a:r>
          </a:p>
          <a:p>
            <a:pPr marL="742950" lvl="2" indent="-285750">
              <a:lnSpc>
                <a:spcPct val="150000"/>
              </a:lnSpc>
              <a:spcBef>
                <a:spcPts val="1000"/>
              </a:spcBef>
            </a:pPr>
            <a:r>
              <a:rPr lang="en-US" dirty="0" smtClean="0">
                <a:solidFill>
                  <a:schemeClr val="bg1"/>
                </a:solidFill>
              </a:rPr>
              <a:t>Reproducible environment</a:t>
            </a:r>
          </a:p>
          <a:p>
            <a:pPr marL="742950" lvl="2" indent="-285750">
              <a:lnSpc>
                <a:spcPct val="150000"/>
              </a:lnSpc>
              <a:spcBef>
                <a:spcPts val="1000"/>
              </a:spcBef>
            </a:pPr>
            <a:r>
              <a:rPr lang="en-US" dirty="0" smtClean="0">
                <a:solidFill>
                  <a:schemeClr val="bg1"/>
                </a:solidFill>
              </a:rPr>
              <a:t>Native pipeline support</a:t>
            </a:r>
          </a:p>
          <a:p>
            <a:pPr marL="742950" lvl="2" indent="-285750">
              <a:lnSpc>
                <a:spcPct val="150000"/>
              </a:lnSpc>
              <a:spcBef>
                <a:spcPts val="1000"/>
              </a:spcBef>
            </a:pPr>
            <a:r>
              <a:rPr lang="en-US" dirty="0" smtClean="0">
                <a:solidFill>
                  <a:schemeClr val="bg1"/>
                </a:solidFill>
              </a:rPr>
              <a:t>Release process modeling</a:t>
            </a:r>
            <a:endParaRPr lang="en-US" dirty="0">
              <a:solidFill>
                <a:schemeClr val="bg1"/>
              </a:solidFill>
            </a:endParaRPr>
          </a:p>
          <a:p>
            <a:pPr marL="285750" lvl="1" indent="-285750">
              <a:lnSpc>
                <a:spcPct val="150000"/>
              </a:lnSpc>
              <a:spcBef>
                <a:spcPts val="1000"/>
              </a:spcBef>
            </a:pPr>
            <a:r>
              <a:rPr lang="en-US" dirty="0" smtClean="0">
                <a:solidFill>
                  <a:schemeClr val="bg1"/>
                </a:solidFill>
              </a:rPr>
              <a:t>Cons</a:t>
            </a:r>
          </a:p>
          <a:p>
            <a:pPr marL="742950" lvl="2" indent="-285750">
              <a:lnSpc>
                <a:spcPct val="150000"/>
              </a:lnSpc>
              <a:spcBef>
                <a:spcPts val="1000"/>
              </a:spcBef>
            </a:pPr>
            <a:r>
              <a:rPr lang="en-US" dirty="0" smtClean="0">
                <a:solidFill>
                  <a:schemeClr val="bg1"/>
                </a:solidFill>
              </a:rPr>
              <a:t>Maturity</a:t>
            </a:r>
          </a:p>
          <a:p>
            <a:pPr marL="742950" lvl="2" indent="-285750">
              <a:lnSpc>
                <a:spcPct val="150000"/>
              </a:lnSpc>
              <a:spcBef>
                <a:spcPts val="1000"/>
              </a:spcBef>
            </a:pPr>
            <a:r>
              <a:rPr lang="en-US" dirty="0" smtClean="0">
                <a:solidFill>
                  <a:schemeClr val="bg1"/>
                </a:solidFill>
              </a:rPr>
              <a:t>Pipeline management</a:t>
            </a:r>
          </a:p>
          <a:p>
            <a:pPr marL="742950" lvl="2" indent="-285750">
              <a:lnSpc>
                <a:spcPct val="150000"/>
              </a:lnSpc>
              <a:spcBef>
                <a:spcPts val="1000"/>
              </a:spcBef>
            </a:pPr>
            <a:r>
              <a:rPr lang="en-US" dirty="0" smtClean="0">
                <a:solidFill>
                  <a:schemeClr val="bg1"/>
                </a:solidFill>
              </a:rPr>
              <a:t>Scripting</a:t>
            </a:r>
          </a:p>
          <a:p>
            <a:pPr marL="742950" lvl="2" indent="-285750">
              <a:lnSpc>
                <a:spcPct val="150000"/>
              </a:lnSpc>
              <a:spcBef>
                <a:spcPts val="1000"/>
              </a:spcBef>
            </a:pPr>
            <a:endParaRPr lang="en-US" dirty="0" smtClean="0">
              <a:solidFill>
                <a:schemeClr val="bg1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4531" y="3021259"/>
            <a:ext cx="4198047" cy="1883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940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802037" y="2508578"/>
            <a:ext cx="2658063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Up to</a:t>
            </a:r>
            <a:endParaRPr lang="bg-BG" sz="2000" dirty="0" smtClean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Six bullets</a:t>
            </a:r>
            <a:endParaRPr lang="bg-BG" sz="2000" dirty="0" smtClean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For best results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Up to</a:t>
            </a:r>
            <a:endParaRPr lang="bg-BG" sz="2000" dirty="0" smtClean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Six bullets</a:t>
            </a:r>
            <a:endParaRPr lang="bg-BG" sz="2000" dirty="0" smtClean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For best results</a:t>
            </a:r>
            <a:endParaRPr lang="bg-BG" sz="2000" dirty="0" smtClean="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480457" y="459057"/>
            <a:ext cx="933268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Integer </a:t>
            </a:r>
            <a:r>
              <a:rPr lang="en-US" sz="3200" dirty="0" err="1" smtClean="0">
                <a:solidFill>
                  <a:schemeClr val="accent2"/>
                </a:solidFill>
              </a:rPr>
              <a:t>tincidunt</a:t>
            </a:r>
            <a:r>
              <a:rPr lang="en-US" sz="3200" dirty="0" smtClean="0">
                <a:solidFill>
                  <a:schemeClr val="accent2"/>
                </a:solidFill>
              </a:rPr>
              <a:t> libero a ex </a:t>
            </a:r>
            <a:r>
              <a:rPr lang="en-US" sz="3200" dirty="0" err="1" smtClean="0">
                <a:solidFill>
                  <a:schemeClr val="accent2"/>
                </a:solidFill>
              </a:rPr>
              <a:t>venenatis</a:t>
            </a:r>
            <a:r>
              <a:rPr lang="en-US" sz="3200" dirty="0" smtClean="0">
                <a:solidFill>
                  <a:schemeClr val="accent2"/>
                </a:solidFill>
              </a:rPr>
              <a:t> cursus. </a:t>
            </a:r>
            <a:r>
              <a:rPr lang="en-US" sz="3200" dirty="0" err="1" smtClean="0">
                <a:solidFill>
                  <a:schemeClr val="accent2"/>
                </a:solidFill>
              </a:rPr>
              <a:t>Vivamus</a:t>
            </a:r>
            <a:r>
              <a:rPr lang="en-US" sz="3200" dirty="0" smtClean="0">
                <a:solidFill>
                  <a:schemeClr val="accent2"/>
                </a:solidFill>
              </a:rPr>
              <a:t> </a:t>
            </a:r>
            <a:r>
              <a:rPr lang="en-US" sz="3200" dirty="0" err="1" smtClean="0">
                <a:solidFill>
                  <a:schemeClr val="accent2"/>
                </a:solidFill>
              </a:rPr>
              <a:t>accumsan</a:t>
            </a:r>
            <a:r>
              <a:rPr lang="en-US" sz="3200" dirty="0" smtClean="0">
                <a:solidFill>
                  <a:schemeClr val="accent2"/>
                </a:solidFill>
              </a:rPr>
              <a:t> </a:t>
            </a:r>
            <a:r>
              <a:rPr lang="en-US" sz="3200" dirty="0" err="1" smtClean="0">
                <a:solidFill>
                  <a:schemeClr val="accent2"/>
                </a:solidFill>
              </a:rPr>
              <a:t>congue</a:t>
            </a:r>
            <a:r>
              <a:rPr lang="en-US" sz="3200" dirty="0" smtClean="0">
                <a:solidFill>
                  <a:schemeClr val="accent2"/>
                </a:solidFill>
              </a:rPr>
              <a:t> </a:t>
            </a:r>
            <a:r>
              <a:rPr lang="en-US" sz="3200" dirty="0" err="1" smtClean="0">
                <a:solidFill>
                  <a:schemeClr val="accent2"/>
                </a:solidFill>
              </a:rPr>
              <a:t>tristique</a:t>
            </a:r>
            <a:r>
              <a:rPr lang="en-US" sz="3200" dirty="0" smtClean="0">
                <a:solidFill>
                  <a:schemeClr val="accent2"/>
                </a:solidFill>
              </a:rPr>
              <a:t>. </a:t>
            </a:r>
            <a:endParaRPr lang="en-US" sz="3200" dirty="0">
              <a:solidFill>
                <a:schemeClr val="accent2"/>
              </a:solidFill>
            </a:endParaRPr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2177" y="1935722"/>
            <a:ext cx="4351338" cy="4351338"/>
          </a:xfr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2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7164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802037" y="2508578"/>
            <a:ext cx="2658063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1B013D"/>
                </a:solidFill>
              </a:rPr>
              <a:t>Up to</a:t>
            </a:r>
            <a:endParaRPr lang="bg-BG" sz="2000" dirty="0" smtClean="0">
              <a:solidFill>
                <a:srgbClr val="1B013D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1B013D"/>
                </a:solidFill>
              </a:rPr>
              <a:t>Six bullets</a:t>
            </a:r>
            <a:endParaRPr lang="bg-BG" sz="2000" dirty="0" smtClean="0">
              <a:solidFill>
                <a:srgbClr val="1B013D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1B013D"/>
                </a:solidFill>
              </a:rPr>
              <a:t>For best results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1B013D"/>
                </a:solidFill>
              </a:rPr>
              <a:t>Up to</a:t>
            </a:r>
            <a:endParaRPr lang="bg-BG" sz="2000" dirty="0" smtClean="0">
              <a:solidFill>
                <a:srgbClr val="1B013D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1B013D"/>
                </a:solidFill>
              </a:rPr>
              <a:t>Six bullets</a:t>
            </a:r>
            <a:endParaRPr lang="bg-BG" sz="2000" dirty="0" smtClean="0">
              <a:solidFill>
                <a:srgbClr val="1B013D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1B013D"/>
                </a:solidFill>
              </a:rPr>
              <a:t>For best results</a:t>
            </a:r>
            <a:endParaRPr lang="bg-BG" sz="2000" dirty="0" smtClean="0">
              <a:solidFill>
                <a:srgbClr val="1B013D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480457" y="459057"/>
            <a:ext cx="933268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Integer </a:t>
            </a:r>
            <a:r>
              <a:rPr lang="en-US" sz="3200" dirty="0" err="1" smtClean="0">
                <a:solidFill>
                  <a:schemeClr val="accent2"/>
                </a:solidFill>
              </a:rPr>
              <a:t>tincidunt</a:t>
            </a:r>
            <a:r>
              <a:rPr lang="en-US" sz="3200" dirty="0" smtClean="0">
                <a:solidFill>
                  <a:schemeClr val="accent2"/>
                </a:solidFill>
              </a:rPr>
              <a:t> libero a ex </a:t>
            </a:r>
            <a:r>
              <a:rPr lang="en-US" sz="3200" dirty="0" err="1" smtClean="0">
                <a:solidFill>
                  <a:schemeClr val="accent2"/>
                </a:solidFill>
              </a:rPr>
              <a:t>venenatis</a:t>
            </a:r>
            <a:r>
              <a:rPr lang="en-US" sz="3200" dirty="0" smtClean="0">
                <a:solidFill>
                  <a:schemeClr val="accent2"/>
                </a:solidFill>
              </a:rPr>
              <a:t> cursus. </a:t>
            </a:r>
            <a:r>
              <a:rPr lang="en-US" sz="3200" dirty="0" err="1" smtClean="0">
                <a:solidFill>
                  <a:schemeClr val="accent2"/>
                </a:solidFill>
              </a:rPr>
              <a:t>Vivamus</a:t>
            </a:r>
            <a:r>
              <a:rPr lang="en-US" sz="3200" dirty="0" smtClean="0">
                <a:solidFill>
                  <a:schemeClr val="accent2"/>
                </a:solidFill>
              </a:rPr>
              <a:t> </a:t>
            </a:r>
            <a:r>
              <a:rPr lang="en-US" sz="3200" dirty="0" err="1" smtClean="0">
                <a:solidFill>
                  <a:schemeClr val="accent2"/>
                </a:solidFill>
              </a:rPr>
              <a:t>accumsan</a:t>
            </a:r>
            <a:r>
              <a:rPr lang="en-US" sz="3200" dirty="0" smtClean="0">
                <a:solidFill>
                  <a:schemeClr val="accent2"/>
                </a:solidFill>
              </a:rPr>
              <a:t> </a:t>
            </a:r>
            <a:r>
              <a:rPr lang="en-US" sz="3200" dirty="0" err="1" smtClean="0">
                <a:solidFill>
                  <a:schemeClr val="accent2"/>
                </a:solidFill>
              </a:rPr>
              <a:t>congue</a:t>
            </a:r>
            <a:r>
              <a:rPr lang="en-US" sz="3200" dirty="0" smtClean="0">
                <a:solidFill>
                  <a:schemeClr val="accent2"/>
                </a:solidFill>
              </a:rPr>
              <a:t> </a:t>
            </a:r>
            <a:r>
              <a:rPr lang="en-US" sz="3200" dirty="0" err="1" smtClean="0">
                <a:solidFill>
                  <a:schemeClr val="accent2"/>
                </a:solidFill>
              </a:rPr>
              <a:t>tristique</a:t>
            </a:r>
            <a:r>
              <a:rPr lang="en-US" sz="3200" dirty="0" smtClean="0">
                <a:solidFill>
                  <a:schemeClr val="accent2"/>
                </a:solidFill>
              </a:rPr>
              <a:t>. </a:t>
            </a:r>
            <a:endParaRPr lang="en-US" sz="3200" dirty="0">
              <a:solidFill>
                <a:schemeClr val="accent2"/>
              </a:solidFill>
            </a:endParaRPr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6063" y="1791366"/>
            <a:ext cx="4351338" cy="4351338"/>
          </a:xfrm>
        </p:spPr>
      </p:pic>
      <p:sp>
        <p:nvSpPr>
          <p:cNvPr id="15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rgbClr val="1E0153"/>
                </a:solidFill>
              </a:rPr>
              <a:t>ISTAcon.org</a:t>
            </a:r>
            <a:endParaRPr lang="en-US" sz="1600" b="1" dirty="0">
              <a:solidFill>
                <a:srgbClr val="1E0153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7266" y="6408459"/>
            <a:ext cx="1482442" cy="242210"/>
          </a:xfrm>
          <a:prstGeom prst="rect">
            <a:avLst/>
          </a:prstGeom>
        </p:spPr>
      </p:pic>
      <p:sp>
        <p:nvSpPr>
          <p:cNvPr id="17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rgbClr val="1E0153"/>
                </a:solidFill>
              </a:rPr>
              <a:t>18-19 November, Sofia</a:t>
            </a:r>
            <a:endParaRPr lang="en-US" sz="1400" dirty="0">
              <a:solidFill>
                <a:srgbClr val="1E0153"/>
              </a:solidFill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rgbClr val="1E01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7137400" y="6519632"/>
            <a:ext cx="2908968" cy="3730"/>
          </a:xfrm>
          <a:prstGeom prst="line">
            <a:avLst/>
          </a:prstGeom>
          <a:ln>
            <a:solidFill>
              <a:srgbClr val="1E01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5869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Creating Working Software</a:t>
            </a:r>
            <a:endParaRPr lang="en-US" sz="3200" dirty="0">
              <a:solidFill>
                <a:schemeClr val="accent2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2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Vertical Text Placeholder 3"/>
          <p:cNvSpPr>
            <a:spLocks noGrp="1"/>
          </p:cNvSpPr>
          <p:nvPr>
            <p:ph type="body" orient="vert" idx="1"/>
          </p:nvPr>
        </p:nvSpPr>
        <p:spPr>
          <a:xfrm>
            <a:off x="931333" y="1938867"/>
            <a:ext cx="10422466" cy="4238096"/>
          </a:xfrm>
        </p:spPr>
        <p:txBody>
          <a:bodyPr vert="horz"/>
          <a:lstStyle/>
          <a:p>
            <a:pPr marL="285750" indent="-285750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Tests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Automation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Discipline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6812" y="1634068"/>
            <a:ext cx="540845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8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ED7D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524000" y="2052010"/>
            <a:ext cx="9144000" cy="21635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70000"/>
              </a:lnSpc>
            </a:pPr>
            <a:r>
              <a:rPr lang="en-US" sz="8000" spc="-150" dirty="0" smtClean="0">
                <a:solidFill>
                  <a:schemeClr val="bg1">
                    <a:lumMod val="95000"/>
                  </a:schemeClr>
                </a:solidFill>
              </a:rPr>
              <a:t>Major point </a:t>
            </a:r>
            <a:br>
              <a:rPr lang="en-US" sz="8000" spc="-150" dirty="0" smtClean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8000" spc="-150" dirty="0" smtClean="0">
                <a:solidFill>
                  <a:schemeClr val="bg1">
                    <a:lumMod val="95000"/>
                  </a:schemeClr>
                </a:solidFill>
              </a:rPr>
              <a:t>without a picture</a:t>
            </a:r>
            <a:endParaRPr lang="en-US" sz="8000" spc="-15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1524000" y="4155040"/>
            <a:ext cx="9144000" cy="44769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And its subtitle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9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0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8275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802037" y="2508578"/>
            <a:ext cx="2658063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Up to</a:t>
            </a:r>
            <a:endParaRPr lang="bg-BG" sz="2000" dirty="0" smtClean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Six bullets</a:t>
            </a:r>
            <a:endParaRPr lang="bg-BG" sz="2000" dirty="0" smtClean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For best results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Up to</a:t>
            </a:r>
            <a:endParaRPr lang="bg-BG" sz="2000" dirty="0" smtClean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Six bullets</a:t>
            </a:r>
            <a:endParaRPr lang="bg-BG" sz="2000" dirty="0" smtClean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For best results</a:t>
            </a:r>
            <a:endParaRPr lang="bg-BG" sz="2000" dirty="0" smtClean="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480457" y="459057"/>
            <a:ext cx="933268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Integer </a:t>
            </a:r>
            <a:r>
              <a:rPr lang="en-US" sz="3200" dirty="0" err="1" smtClean="0">
                <a:solidFill>
                  <a:schemeClr val="accent2"/>
                </a:solidFill>
              </a:rPr>
              <a:t>tincidunt</a:t>
            </a:r>
            <a:r>
              <a:rPr lang="en-US" sz="3200" dirty="0" smtClean="0">
                <a:solidFill>
                  <a:schemeClr val="accent2"/>
                </a:solidFill>
              </a:rPr>
              <a:t> libero a ex </a:t>
            </a:r>
            <a:r>
              <a:rPr lang="en-US" sz="3200" dirty="0" err="1" smtClean="0">
                <a:solidFill>
                  <a:schemeClr val="accent2"/>
                </a:solidFill>
              </a:rPr>
              <a:t>venenatis</a:t>
            </a:r>
            <a:r>
              <a:rPr lang="en-US" sz="3200" dirty="0" smtClean="0">
                <a:solidFill>
                  <a:schemeClr val="accent2"/>
                </a:solidFill>
              </a:rPr>
              <a:t> cursus. </a:t>
            </a:r>
            <a:r>
              <a:rPr lang="en-US" sz="3200" dirty="0" err="1" smtClean="0">
                <a:solidFill>
                  <a:schemeClr val="accent2"/>
                </a:solidFill>
              </a:rPr>
              <a:t>Vivamus</a:t>
            </a:r>
            <a:r>
              <a:rPr lang="en-US" sz="3200" dirty="0" smtClean="0">
                <a:solidFill>
                  <a:schemeClr val="accent2"/>
                </a:solidFill>
              </a:rPr>
              <a:t> </a:t>
            </a:r>
            <a:r>
              <a:rPr lang="en-US" sz="3200" dirty="0" err="1" smtClean="0">
                <a:solidFill>
                  <a:schemeClr val="accent2"/>
                </a:solidFill>
              </a:rPr>
              <a:t>accumsan</a:t>
            </a:r>
            <a:r>
              <a:rPr lang="en-US" sz="3200" dirty="0" smtClean="0">
                <a:solidFill>
                  <a:schemeClr val="accent2"/>
                </a:solidFill>
              </a:rPr>
              <a:t> </a:t>
            </a:r>
            <a:r>
              <a:rPr lang="en-US" sz="3200" dirty="0" err="1" smtClean="0">
                <a:solidFill>
                  <a:schemeClr val="accent2"/>
                </a:solidFill>
              </a:rPr>
              <a:t>congue</a:t>
            </a:r>
            <a:r>
              <a:rPr lang="en-US" sz="3200" dirty="0" smtClean="0">
                <a:solidFill>
                  <a:schemeClr val="accent2"/>
                </a:solidFill>
              </a:rPr>
              <a:t> </a:t>
            </a:r>
            <a:r>
              <a:rPr lang="en-US" sz="3200" dirty="0" err="1" smtClean="0">
                <a:solidFill>
                  <a:schemeClr val="accent2"/>
                </a:solidFill>
              </a:rPr>
              <a:t>tristique</a:t>
            </a:r>
            <a:r>
              <a:rPr lang="en-US" sz="3200" dirty="0" smtClean="0">
                <a:solidFill>
                  <a:schemeClr val="accent2"/>
                </a:solidFill>
              </a:rPr>
              <a:t>. </a:t>
            </a:r>
            <a:endParaRPr lang="en-US" sz="3200" dirty="0">
              <a:solidFill>
                <a:schemeClr val="accent2"/>
              </a:solidFill>
            </a:endParaRPr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2177" y="1935722"/>
            <a:ext cx="4351338" cy="4351338"/>
          </a:xfr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2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6272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802037" y="2508578"/>
            <a:ext cx="2658063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1B013D"/>
                </a:solidFill>
              </a:rPr>
              <a:t>Up to</a:t>
            </a:r>
            <a:endParaRPr lang="bg-BG" sz="2000" dirty="0" smtClean="0">
              <a:solidFill>
                <a:srgbClr val="1B013D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1B013D"/>
                </a:solidFill>
              </a:rPr>
              <a:t>Six bullets</a:t>
            </a:r>
            <a:endParaRPr lang="bg-BG" sz="2000" dirty="0" smtClean="0">
              <a:solidFill>
                <a:srgbClr val="1B013D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1B013D"/>
                </a:solidFill>
              </a:rPr>
              <a:t>For best results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1B013D"/>
                </a:solidFill>
              </a:rPr>
              <a:t>Up to</a:t>
            </a:r>
            <a:endParaRPr lang="bg-BG" sz="2000" dirty="0" smtClean="0">
              <a:solidFill>
                <a:srgbClr val="1B013D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1B013D"/>
                </a:solidFill>
              </a:rPr>
              <a:t>Six bullets</a:t>
            </a:r>
            <a:endParaRPr lang="bg-BG" sz="2000" dirty="0" smtClean="0">
              <a:solidFill>
                <a:srgbClr val="1B013D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1B013D"/>
                </a:solidFill>
              </a:rPr>
              <a:t>For best results</a:t>
            </a:r>
            <a:endParaRPr lang="bg-BG" sz="2000" dirty="0" smtClean="0">
              <a:solidFill>
                <a:srgbClr val="1B013D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480457" y="459057"/>
            <a:ext cx="933268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Integer </a:t>
            </a:r>
            <a:r>
              <a:rPr lang="en-US" sz="3200" dirty="0" err="1" smtClean="0">
                <a:solidFill>
                  <a:schemeClr val="accent2"/>
                </a:solidFill>
              </a:rPr>
              <a:t>tincidunt</a:t>
            </a:r>
            <a:r>
              <a:rPr lang="en-US" sz="3200" dirty="0" smtClean="0">
                <a:solidFill>
                  <a:schemeClr val="accent2"/>
                </a:solidFill>
              </a:rPr>
              <a:t> libero a ex </a:t>
            </a:r>
            <a:r>
              <a:rPr lang="en-US" sz="3200" dirty="0" err="1" smtClean="0">
                <a:solidFill>
                  <a:schemeClr val="accent2"/>
                </a:solidFill>
              </a:rPr>
              <a:t>venenatis</a:t>
            </a:r>
            <a:r>
              <a:rPr lang="en-US" sz="3200" dirty="0" smtClean="0">
                <a:solidFill>
                  <a:schemeClr val="accent2"/>
                </a:solidFill>
              </a:rPr>
              <a:t> cursus. </a:t>
            </a:r>
            <a:r>
              <a:rPr lang="en-US" sz="3200" dirty="0" err="1" smtClean="0">
                <a:solidFill>
                  <a:schemeClr val="accent2"/>
                </a:solidFill>
              </a:rPr>
              <a:t>Vivamus</a:t>
            </a:r>
            <a:r>
              <a:rPr lang="en-US" sz="3200" dirty="0" smtClean="0">
                <a:solidFill>
                  <a:schemeClr val="accent2"/>
                </a:solidFill>
              </a:rPr>
              <a:t> </a:t>
            </a:r>
            <a:r>
              <a:rPr lang="en-US" sz="3200" dirty="0" err="1" smtClean="0">
                <a:solidFill>
                  <a:schemeClr val="accent2"/>
                </a:solidFill>
              </a:rPr>
              <a:t>accumsan</a:t>
            </a:r>
            <a:r>
              <a:rPr lang="en-US" sz="3200" dirty="0" smtClean="0">
                <a:solidFill>
                  <a:schemeClr val="accent2"/>
                </a:solidFill>
              </a:rPr>
              <a:t> </a:t>
            </a:r>
            <a:r>
              <a:rPr lang="en-US" sz="3200" dirty="0" err="1" smtClean="0">
                <a:solidFill>
                  <a:schemeClr val="accent2"/>
                </a:solidFill>
              </a:rPr>
              <a:t>congue</a:t>
            </a:r>
            <a:r>
              <a:rPr lang="en-US" sz="3200" dirty="0" smtClean="0">
                <a:solidFill>
                  <a:schemeClr val="accent2"/>
                </a:solidFill>
              </a:rPr>
              <a:t> </a:t>
            </a:r>
            <a:r>
              <a:rPr lang="en-US" sz="3200" dirty="0" err="1" smtClean="0">
                <a:solidFill>
                  <a:schemeClr val="accent2"/>
                </a:solidFill>
              </a:rPr>
              <a:t>tristique</a:t>
            </a:r>
            <a:r>
              <a:rPr lang="en-US" sz="3200" dirty="0" smtClean="0">
                <a:solidFill>
                  <a:schemeClr val="accent2"/>
                </a:solidFill>
              </a:rPr>
              <a:t>. </a:t>
            </a:r>
            <a:endParaRPr lang="en-US" sz="3200" dirty="0">
              <a:solidFill>
                <a:schemeClr val="accent2"/>
              </a:solidFill>
            </a:endParaRPr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6063" y="1791366"/>
            <a:ext cx="4351338" cy="4351338"/>
          </a:xfrm>
        </p:spPr>
      </p:pic>
      <p:sp>
        <p:nvSpPr>
          <p:cNvPr id="15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rgbClr val="1E0153"/>
                </a:solidFill>
              </a:rPr>
              <a:t>ISTAcon.org</a:t>
            </a:r>
            <a:endParaRPr lang="en-US" sz="1600" b="1" dirty="0">
              <a:solidFill>
                <a:srgbClr val="1E0153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7266" y="6408459"/>
            <a:ext cx="1482442" cy="242210"/>
          </a:xfrm>
          <a:prstGeom prst="rect">
            <a:avLst/>
          </a:prstGeom>
        </p:spPr>
      </p:pic>
      <p:sp>
        <p:nvSpPr>
          <p:cNvPr id="17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rgbClr val="1E0153"/>
                </a:solidFill>
              </a:rPr>
              <a:t>18-19 November, Sofia</a:t>
            </a:r>
            <a:endParaRPr lang="en-US" sz="1400" dirty="0">
              <a:solidFill>
                <a:srgbClr val="1E0153"/>
              </a:solidFill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rgbClr val="1E01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7137400" y="6519632"/>
            <a:ext cx="2908968" cy="3730"/>
          </a:xfrm>
          <a:prstGeom prst="line">
            <a:avLst/>
          </a:prstGeom>
          <a:ln>
            <a:solidFill>
              <a:srgbClr val="1E01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0546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687415" y="2085740"/>
            <a:ext cx="6337759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dirty="0">
                <a:solidFill>
                  <a:schemeClr val="accent2"/>
                </a:solidFill>
              </a:rPr>
              <a:t>Integer</a:t>
            </a:r>
            <a:r>
              <a:rPr lang="en-US" sz="4400" dirty="0" smtClean="0">
                <a:solidFill>
                  <a:schemeClr val="accent2"/>
                </a:solidFill>
              </a:rPr>
              <a:t> </a:t>
            </a:r>
            <a:r>
              <a:rPr lang="en-US" sz="4400" dirty="0" err="1" smtClean="0">
                <a:solidFill>
                  <a:schemeClr val="accent2"/>
                </a:solidFill>
              </a:rPr>
              <a:t>tincidunt</a:t>
            </a:r>
            <a:r>
              <a:rPr lang="en-US" sz="4400" dirty="0" smtClean="0">
                <a:solidFill>
                  <a:schemeClr val="accent2"/>
                </a:solidFill>
              </a:rPr>
              <a:t> libero a ex </a:t>
            </a:r>
            <a:r>
              <a:rPr lang="en-US" sz="4400" dirty="0" err="1" smtClean="0">
                <a:solidFill>
                  <a:schemeClr val="accent2"/>
                </a:solidFill>
              </a:rPr>
              <a:t>venenatis</a:t>
            </a:r>
            <a:r>
              <a:rPr lang="en-US" sz="4400" dirty="0" smtClean="0">
                <a:solidFill>
                  <a:schemeClr val="accent2"/>
                </a:solidFill>
              </a:rPr>
              <a:t> cursus. </a:t>
            </a:r>
            <a:r>
              <a:rPr lang="en-US" sz="4400" dirty="0" err="1" smtClean="0">
                <a:solidFill>
                  <a:schemeClr val="accent2"/>
                </a:solidFill>
              </a:rPr>
              <a:t>Vivamus</a:t>
            </a:r>
            <a:r>
              <a:rPr lang="en-US" sz="4400" dirty="0" smtClean="0">
                <a:solidFill>
                  <a:schemeClr val="accent2"/>
                </a:solidFill>
              </a:rPr>
              <a:t> </a:t>
            </a:r>
            <a:r>
              <a:rPr lang="en-US" sz="4400" dirty="0" err="1" smtClean="0">
                <a:solidFill>
                  <a:schemeClr val="accent2"/>
                </a:solidFill>
              </a:rPr>
              <a:t>accumsan</a:t>
            </a:r>
            <a:r>
              <a:rPr lang="en-US" sz="4400" dirty="0" smtClean="0">
                <a:solidFill>
                  <a:schemeClr val="accent2"/>
                </a:solidFill>
              </a:rPr>
              <a:t> </a:t>
            </a:r>
            <a:r>
              <a:rPr lang="en-US" sz="4400" dirty="0" err="1" smtClean="0">
                <a:solidFill>
                  <a:schemeClr val="accent2"/>
                </a:solidFill>
              </a:rPr>
              <a:t>congue</a:t>
            </a:r>
            <a:r>
              <a:rPr lang="en-US" sz="4400" dirty="0" smtClean="0">
                <a:solidFill>
                  <a:schemeClr val="accent2"/>
                </a:solidFill>
              </a:rPr>
              <a:t> </a:t>
            </a:r>
            <a:r>
              <a:rPr lang="en-US" sz="4400" dirty="0" err="1" smtClean="0">
                <a:solidFill>
                  <a:schemeClr val="accent2"/>
                </a:solidFill>
              </a:rPr>
              <a:t>tristique</a:t>
            </a:r>
            <a:r>
              <a:rPr lang="en-US" sz="4400" dirty="0" smtClean="0">
                <a:solidFill>
                  <a:schemeClr val="accent2"/>
                </a:solidFill>
              </a:rPr>
              <a:t>. </a:t>
            </a:r>
            <a:endParaRPr lang="en-US" sz="4400" dirty="0">
              <a:solidFill>
                <a:schemeClr val="accent2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3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3152" y="1162066"/>
            <a:ext cx="738939" cy="92367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603891" y="4866080"/>
            <a:ext cx="738939" cy="923674"/>
          </a:xfrm>
          <a:prstGeom prst="rect">
            <a:avLst/>
          </a:prstGeom>
        </p:spPr>
      </p:pic>
      <p:sp>
        <p:nvSpPr>
          <p:cNvPr id="16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3945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687415" y="2085740"/>
            <a:ext cx="6337759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dirty="0" smtClean="0">
                <a:solidFill>
                  <a:schemeClr val="accent2"/>
                </a:solidFill>
              </a:rPr>
              <a:t>Integer </a:t>
            </a:r>
            <a:r>
              <a:rPr lang="en-US" sz="4400" dirty="0" err="1" smtClean="0">
                <a:solidFill>
                  <a:schemeClr val="accent2"/>
                </a:solidFill>
              </a:rPr>
              <a:t>tincidunt</a:t>
            </a:r>
            <a:r>
              <a:rPr lang="en-US" sz="4400" dirty="0" smtClean="0">
                <a:solidFill>
                  <a:schemeClr val="accent2"/>
                </a:solidFill>
              </a:rPr>
              <a:t> libero a ex </a:t>
            </a:r>
            <a:r>
              <a:rPr lang="en-US" sz="4400" dirty="0" err="1" smtClean="0">
                <a:solidFill>
                  <a:schemeClr val="accent2"/>
                </a:solidFill>
              </a:rPr>
              <a:t>venenatis</a:t>
            </a:r>
            <a:r>
              <a:rPr lang="en-US" sz="4400" dirty="0" smtClean="0">
                <a:solidFill>
                  <a:schemeClr val="accent2"/>
                </a:solidFill>
              </a:rPr>
              <a:t> cursus. </a:t>
            </a:r>
            <a:r>
              <a:rPr lang="en-US" sz="4400" dirty="0" err="1" smtClean="0">
                <a:solidFill>
                  <a:schemeClr val="accent2"/>
                </a:solidFill>
              </a:rPr>
              <a:t>Vivamus</a:t>
            </a:r>
            <a:r>
              <a:rPr lang="en-US" sz="4400" dirty="0" smtClean="0">
                <a:solidFill>
                  <a:schemeClr val="accent2"/>
                </a:solidFill>
              </a:rPr>
              <a:t> </a:t>
            </a:r>
            <a:r>
              <a:rPr lang="en-US" sz="4400" dirty="0" err="1" smtClean="0">
                <a:solidFill>
                  <a:schemeClr val="accent2"/>
                </a:solidFill>
              </a:rPr>
              <a:t>accumsan</a:t>
            </a:r>
            <a:r>
              <a:rPr lang="en-US" sz="4400" dirty="0" smtClean="0">
                <a:solidFill>
                  <a:schemeClr val="accent2"/>
                </a:solidFill>
              </a:rPr>
              <a:t> </a:t>
            </a:r>
            <a:r>
              <a:rPr lang="en-US" sz="4400" dirty="0" err="1" smtClean="0">
                <a:solidFill>
                  <a:schemeClr val="accent2"/>
                </a:solidFill>
              </a:rPr>
              <a:t>congue</a:t>
            </a:r>
            <a:r>
              <a:rPr lang="en-US" sz="4400" dirty="0" smtClean="0">
                <a:solidFill>
                  <a:schemeClr val="accent2"/>
                </a:solidFill>
              </a:rPr>
              <a:t> </a:t>
            </a:r>
            <a:r>
              <a:rPr lang="en-US" sz="4400" dirty="0" err="1" smtClean="0">
                <a:solidFill>
                  <a:schemeClr val="accent2"/>
                </a:solidFill>
              </a:rPr>
              <a:t>tristique</a:t>
            </a:r>
            <a:r>
              <a:rPr lang="en-US" sz="4400" dirty="0" smtClean="0">
                <a:solidFill>
                  <a:schemeClr val="accent2"/>
                </a:solidFill>
              </a:rPr>
              <a:t>. </a:t>
            </a:r>
            <a:endParaRPr lang="en-US" sz="4400" dirty="0">
              <a:solidFill>
                <a:schemeClr val="accent2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3152" y="1162066"/>
            <a:ext cx="738939" cy="92367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603891" y="4866080"/>
            <a:ext cx="738939" cy="923674"/>
          </a:xfrm>
          <a:prstGeom prst="rect">
            <a:avLst/>
          </a:prstGeom>
        </p:spPr>
      </p:pic>
      <p:sp>
        <p:nvSpPr>
          <p:cNvPr id="11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rgbClr val="1E0153"/>
                </a:solidFill>
              </a:rPr>
              <a:t>ISTAcon.org</a:t>
            </a:r>
            <a:endParaRPr lang="en-US" sz="1600" b="1" dirty="0">
              <a:solidFill>
                <a:srgbClr val="1E0153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7266" y="6408459"/>
            <a:ext cx="1482442" cy="242210"/>
          </a:xfrm>
          <a:prstGeom prst="rect">
            <a:avLst/>
          </a:prstGeom>
        </p:spPr>
      </p:pic>
      <p:sp>
        <p:nvSpPr>
          <p:cNvPr id="13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rgbClr val="1E0153"/>
                </a:solidFill>
              </a:rPr>
              <a:t>18-19 November, Sofia</a:t>
            </a:r>
            <a:endParaRPr lang="en-US" sz="1400" dirty="0">
              <a:solidFill>
                <a:srgbClr val="1E0153"/>
              </a:solidFill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rgbClr val="1E01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7137400" y="6519632"/>
            <a:ext cx="2908968" cy="3730"/>
          </a:xfrm>
          <a:prstGeom prst="line">
            <a:avLst/>
          </a:prstGeom>
          <a:ln>
            <a:solidFill>
              <a:srgbClr val="1E01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7593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3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7906" y="3340784"/>
            <a:ext cx="738939" cy="92367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697613" y="2665680"/>
            <a:ext cx="738939" cy="92367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435" y="2432896"/>
            <a:ext cx="738939" cy="92367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690734" y="1829568"/>
            <a:ext cx="738939" cy="92367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8055" y="1766833"/>
            <a:ext cx="2020592" cy="1714617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1480457" y="459057"/>
            <a:ext cx="933268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Some icons for use throughout the presentation</a:t>
            </a:r>
            <a:endParaRPr lang="en-US" sz="3200" dirty="0">
              <a:solidFill>
                <a:schemeClr val="accent2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429673" y="4613482"/>
            <a:ext cx="1268992" cy="126899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7413" y="4266239"/>
            <a:ext cx="1268992" cy="126899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2387" y="3304919"/>
            <a:ext cx="1673019" cy="227149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104" y="3875704"/>
            <a:ext cx="1526925" cy="207314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3836" y="3642947"/>
            <a:ext cx="1501382" cy="1899099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5884" y="3915021"/>
            <a:ext cx="1280899" cy="162021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592082" y="2475408"/>
            <a:ext cx="1595150" cy="1337647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9259" y="1867083"/>
            <a:ext cx="2042637" cy="171289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9417" y="2616135"/>
            <a:ext cx="872815" cy="740646"/>
          </a:xfrm>
          <a:prstGeom prst="rect">
            <a:avLst/>
          </a:prstGeom>
        </p:spPr>
      </p:pic>
      <p:sp>
        <p:nvSpPr>
          <p:cNvPr id="20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23" name="Straight Connector 22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8244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9486" y="-600005"/>
            <a:ext cx="8125663" cy="812566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858573"/>
            <a:ext cx="12218895" cy="1255428"/>
          </a:xfrm>
        </p:spPr>
        <p:txBody>
          <a:bodyPr>
            <a:normAutofit/>
          </a:bodyPr>
          <a:lstStyle/>
          <a:p>
            <a:r>
              <a:rPr lang="en-US" sz="7200" spc="-150" dirty="0" smtClean="0">
                <a:solidFill>
                  <a:schemeClr val="bg1">
                    <a:lumMod val="95000"/>
                  </a:schemeClr>
                </a:solidFill>
              </a:rPr>
              <a:t>Thank you</a:t>
            </a:r>
            <a:r>
              <a:rPr lang="bg-BG" sz="7200" spc="-150" dirty="0" smtClean="0">
                <a:solidFill>
                  <a:schemeClr val="bg1">
                    <a:lumMod val="95000"/>
                  </a:schemeClr>
                </a:solidFill>
              </a:rPr>
              <a:t>!</a:t>
            </a:r>
            <a:endParaRPr lang="en-US" sz="7200" spc="-15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68679" y="3327400"/>
            <a:ext cx="9144000" cy="2102609"/>
          </a:xfrm>
          <a:noFill/>
        </p:spPr>
        <p:txBody>
          <a:bodyPr>
            <a:normAutofit/>
          </a:bodyPr>
          <a:lstStyle/>
          <a:p>
            <a:pPr>
              <a:lnSpc>
                <a:spcPct val="160000"/>
              </a:lnSpc>
            </a:pPr>
            <a:r>
              <a:rPr lang="en-US" dirty="0">
                <a:solidFill>
                  <a:schemeClr val="accent2"/>
                </a:solidFill>
              </a:rPr>
              <a:t>hristo.iliev@sap.com</a:t>
            </a:r>
          </a:p>
          <a:p>
            <a:pPr>
              <a:lnSpc>
                <a:spcPct val="160000"/>
              </a:lnSpc>
            </a:pPr>
            <a:r>
              <a:rPr lang="en-US" dirty="0" err="1" smtClean="0">
                <a:solidFill>
                  <a:schemeClr val="accent2"/>
                </a:solidFill>
              </a:rPr>
              <a:t>georgi.sabev@sap.com</a:t>
            </a:r>
            <a:endParaRPr lang="en-US" dirty="0" smtClean="0">
              <a:solidFill>
                <a:schemeClr val="accent2"/>
              </a:solidFill>
            </a:endParaRPr>
          </a:p>
          <a:p>
            <a:pPr>
              <a:lnSpc>
                <a:spcPct val="160000"/>
              </a:lnSpc>
            </a:pPr>
            <a:endParaRPr lang="en-US" dirty="0">
              <a:solidFill>
                <a:schemeClr val="accent2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2625" y="3629733"/>
            <a:ext cx="419873" cy="275179"/>
          </a:xfrm>
          <a:prstGeom prst="rect">
            <a:avLst/>
          </a:prstGeom>
        </p:spPr>
      </p:pic>
      <p:sp>
        <p:nvSpPr>
          <p:cNvPr id="21" name="Subtitle 2"/>
          <p:cNvSpPr txBox="1">
            <a:spLocks/>
          </p:cNvSpPr>
          <p:nvPr/>
        </p:nvSpPr>
        <p:spPr>
          <a:xfrm>
            <a:off x="271250" y="6335732"/>
            <a:ext cx="3432755" cy="36862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dirty="0" err="1">
                <a:solidFill>
                  <a:schemeClr val="bg1">
                    <a:lumMod val="95000"/>
                  </a:schemeClr>
                </a:solidFill>
              </a:rPr>
              <a:t>Hristo</a:t>
            </a:r>
            <a:r>
              <a:rPr lang="en-US" sz="18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bg1">
                    <a:lumMod val="95000"/>
                  </a:schemeClr>
                </a:solidFill>
              </a:rPr>
              <a:t>Iliev</a:t>
            </a:r>
            <a:r>
              <a:rPr lang="en-US" sz="1800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en-US" sz="1800" dirty="0" err="1">
                <a:solidFill>
                  <a:schemeClr val="bg1">
                    <a:lumMod val="95000"/>
                  </a:schemeClr>
                </a:solidFill>
              </a:rPr>
              <a:t>Georgi</a:t>
            </a:r>
            <a:r>
              <a:rPr lang="en-US" sz="18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bg1">
                    <a:lumMod val="95000"/>
                  </a:schemeClr>
                </a:solidFill>
              </a:rPr>
              <a:t>Sabev</a:t>
            </a:r>
            <a:r>
              <a:rPr lang="en-US" sz="1800" dirty="0">
                <a:solidFill>
                  <a:schemeClr val="bg1">
                    <a:lumMod val="95000"/>
                  </a:schemeClr>
                </a:solidFill>
              </a:rPr>
              <a:t> | SAP Labs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6838" y="6181694"/>
            <a:ext cx="2220686" cy="635207"/>
          </a:xfrm>
          <a:prstGeom prst="rect">
            <a:avLst/>
          </a:prstGeom>
        </p:spPr>
      </p:pic>
      <p:sp>
        <p:nvSpPr>
          <p:cNvPr id="18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>
            <a:off x="3740101" y="6519631"/>
            <a:ext cx="112761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4159" y="4349399"/>
            <a:ext cx="419873" cy="275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532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5129" y="2676774"/>
            <a:ext cx="10515600" cy="1964709"/>
          </a:xfrm>
          <a:solidFill>
            <a:schemeClr val="tx1">
              <a:alpha val="70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en-US" sz="10700" spc="-150" dirty="0" smtClean="0">
                <a:solidFill>
                  <a:schemeClr val="bg1">
                    <a:lumMod val="95000"/>
                  </a:schemeClr>
                </a:solidFill>
              </a:rPr>
              <a:t>Problems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0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6818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Resources left behind</a:t>
            </a:r>
            <a:endParaRPr lang="en-US" sz="3200" dirty="0">
              <a:solidFill>
                <a:schemeClr val="accent2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2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Vertical Text Placeholder 3"/>
          <p:cNvSpPr>
            <a:spLocks noGrp="1"/>
          </p:cNvSpPr>
          <p:nvPr>
            <p:ph type="body" orient="vert" idx="1"/>
          </p:nvPr>
        </p:nvSpPr>
        <p:spPr>
          <a:xfrm>
            <a:off x="931333" y="1938867"/>
            <a:ext cx="10422466" cy="4238096"/>
          </a:xfrm>
        </p:spPr>
        <p:txBody>
          <a:bodyPr vert="horz"/>
          <a:lstStyle/>
          <a:p>
            <a:pPr marL="285750" indent="-285750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Environment </a:t>
            </a:r>
            <a:r>
              <a:rPr lang="en-US" dirty="0">
                <a:solidFill>
                  <a:schemeClr val="bg1"/>
                </a:solidFill>
              </a:rPr>
              <a:t>variables</a:t>
            </a:r>
          </a:p>
          <a:p>
            <a:pPr marL="285750" indent="-285750"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</a:rPr>
              <a:t>Database records</a:t>
            </a:r>
          </a:p>
          <a:p>
            <a:pPr marL="285750" indent="-285750"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</a:rPr>
              <a:t>Files</a:t>
            </a:r>
          </a:p>
          <a:p>
            <a:pPr marL="285750" indent="-285750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Programs / libraries</a:t>
            </a:r>
            <a:endParaRPr lang="bg-BG" dirty="0">
              <a:solidFill>
                <a:schemeClr val="bg1"/>
              </a:solidFill>
            </a:endParaRPr>
          </a:p>
        </p:txBody>
      </p:sp>
      <p:pic>
        <p:nvPicPr>
          <p:cNvPr id="6" name="Picture 5" descr="8472116773_546a7828ea_z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6812" y="1913468"/>
            <a:ext cx="5408451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755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Resource contention</a:t>
            </a:r>
            <a:endParaRPr lang="en-US" sz="3200" dirty="0">
              <a:solidFill>
                <a:schemeClr val="accent2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2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Vertical Text Placeholder 3"/>
          <p:cNvSpPr>
            <a:spLocks noGrp="1"/>
          </p:cNvSpPr>
          <p:nvPr>
            <p:ph type="body" orient="vert" idx="1"/>
          </p:nvPr>
        </p:nvSpPr>
        <p:spPr>
          <a:xfrm>
            <a:off x="931333" y="1938867"/>
            <a:ext cx="10422466" cy="4238096"/>
          </a:xfrm>
        </p:spPr>
        <p:txBody>
          <a:bodyPr vert="horz"/>
          <a:lstStyle/>
          <a:p>
            <a:pPr marL="285750" indent="-285750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Processes compete for</a:t>
            </a:r>
          </a:p>
          <a:p>
            <a:pPr marL="742950" lvl="1" indent="-285750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CPU</a:t>
            </a:r>
          </a:p>
          <a:p>
            <a:pPr marL="742950" lvl="1" indent="-285750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Memory</a:t>
            </a:r>
          </a:p>
          <a:p>
            <a:pPr marL="742950" lvl="1" indent="-285750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I/O</a:t>
            </a:r>
            <a:endParaRPr lang="bg-BG" dirty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6812" y="2036003"/>
            <a:ext cx="5408451" cy="3354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322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Multiple environments</a:t>
            </a:r>
            <a:endParaRPr lang="en-US" sz="3200" dirty="0">
              <a:solidFill>
                <a:schemeClr val="accent2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2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Vertical Text Placeholder 3"/>
          <p:cNvSpPr>
            <a:spLocks noGrp="1"/>
          </p:cNvSpPr>
          <p:nvPr>
            <p:ph type="body" orient="vert" idx="1"/>
          </p:nvPr>
        </p:nvSpPr>
        <p:spPr>
          <a:xfrm>
            <a:off x="931333" y="1938867"/>
            <a:ext cx="10422466" cy="4238096"/>
          </a:xfrm>
        </p:spPr>
        <p:txBody>
          <a:bodyPr vert="horz">
            <a:normAutofit/>
          </a:bodyPr>
          <a:lstStyle/>
          <a:p>
            <a:pPr marL="285750" indent="-285750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OS</a:t>
            </a:r>
          </a:p>
          <a:p>
            <a:pPr marL="285750" indent="-285750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Mobile / Desktop</a:t>
            </a:r>
          </a:p>
          <a:p>
            <a:pPr marL="285750" indent="-285750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Cloud / Standalone</a:t>
            </a:r>
          </a:p>
          <a:p>
            <a:pPr marL="285750" indent="-285750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Databases</a:t>
            </a:r>
          </a:p>
          <a:p>
            <a:pPr marL="285750" indent="-285750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Versions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9941" y="2218122"/>
            <a:ext cx="4463938" cy="2990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700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5668</TotalTime>
  <Words>2180</Words>
  <Application>Microsoft Office PowerPoint</Application>
  <PresentationFormat>Widescreen</PresentationFormat>
  <Paragraphs>646</Paragraphs>
  <Slides>56</Slides>
  <Notes>26</Notes>
  <HiddenSlides>17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3" baseType="lpstr">
      <vt:lpstr>Arial Unicode MS</vt:lpstr>
      <vt:lpstr>Arial</vt:lpstr>
      <vt:lpstr>Calibri</vt:lpstr>
      <vt:lpstr>Calibri Light</vt:lpstr>
      <vt:lpstr>Courier New</vt:lpstr>
      <vt:lpstr>Lucida Console</vt:lpstr>
      <vt:lpstr>Office Theme</vt:lpstr>
      <vt:lpstr>Don’t talk to strangers </vt:lpstr>
      <vt:lpstr>PowerPoint Presentation</vt:lpstr>
      <vt:lpstr>PowerPoint Presentation</vt:lpstr>
      <vt:lpstr>Pictures Creative Commons @ Flickr</vt:lpstr>
      <vt:lpstr>PowerPoint Presentation</vt:lpstr>
      <vt:lpstr>Problems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Containers build, isolate, ship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Demo</vt:lpstr>
      <vt:lpstr>PowerPoint Presentation</vt:lpstr>
      <vt:lpstr>PowerPoint Presentation</vt:lpstr>
      <vt:lpstr>Pipelines Multiple-builds</vt:lpstr>
      <vt:lpstr>PowerPoint Presentation</vt:lpstr>
      <vt:lpstr>Concourse CI, Pipelines, Delivery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Demo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you!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Заглавие на  презентацията</dc:title>
  <dc:creator>Spasimir Dinev</dc:creator>
  <cp:lastModifiedBy>Sabev, Georgi</cp:lastModifiedBy>
  <cp:revision>247</cp:revision>
  <dcterms:created xsi:type="dcterms:W3CDTF">2015-10-05T08:20:51Z</dcterms:created>
  <dcterms:modified xsi:type="dcterms:W3CDTF">2015-11-16T15:02:27Z</dcterms:modified>
</cp:coreProperties>
</file>